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27"/>
  </p:notesMasterIdLst>
  <p:sldIdLst>
    <p:sldId id="914" r:id="rId2"/>
    <p:sldId id="1029" r:id="rId3"/>
    <p:sldId id="944" r:id="rId4"/>
    <p:sldId id="949" r:id="rId5"/>
    <p:sldId id="1150" r:id="rId6"/>
    <p:sldId id="1170" r:id="rId7"/>
    <p:sldId id="1759" r:id="rId8"/>
    <p:sldId id="1739" r:id="rId9"/>
    <p:sldId id="1740" r:id="rId10"/>
    <p:sldId id="1741" r:id="rId11"/>
    <p:sldId id="1743" r:id="rId12"/>
    <p:sldId id="1744" r:id="rId13"/>
    <p:sldId id="1742" r:id="rId14"/>
    <p:sldId id="1154" r:id="rId15"/>
    <p:sldId id="1749" r:id="rId16"/>
    <p:sldId id="1750" r:id="rId17"/>
    <p:sldId id="1753" r:id="rId18"/>
    <p:sldId id="1754" r:id="rId19"/>
    <p:sldId id="1755" r:id="rId20"/>
    <p:sldId id="1756" r:id="rId21"/>
    <p:sldId id="1758" r:id="rId22"/>
    <p:sldId id="1751" r:id="rId23"/>
    <p:sldId id="1757" r:id="rId24"/>
    <p:sldId id="1746" r:id="rId25"/>
    <p:sldId id="1006" r:id="rId26"/>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onsun" initials="l" lastIdx="7"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E9273"/>
    <a:srgbClr val="77943E"/>
    <a:srgbClr val="01046B"/>
    <a:srgbClr val="83AC3F"/>
    <a:srgbClr val="034799"/>
    <a:srgbClr val="1C6EB4"/>
    <a:srgbClr val="175784"/>
    <a:srgbClr val="5187B6"/>
    <a:srgbClr val="4C8CC1"/>
    <a:srgbClr val="86B4D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81733" autoAdjust="0"/>
  </p:normalViewPr>
  <p:slideViewPr>
    <p:cSldViewPr>
      <p:cViewPr varScale="1">
        <p:scale>
          <a:sx n="134" d="100"/>
          <a:sy n="134" d="100"/>
        </p:scale>
        <p:origin x="-870" y="-90"/>
      </p:cViewPr>
      <p:guideLst>
        <p:guide orient="horz" pos="1670"/>
        <p:guide pos="2860"/>
      </p:guideLst>
    </p:cSldViewPr>
  </p:slideViewPr>
  <p:outlineViewPr>
    <p:cViewPr>
      <p:scale>
        <a:sx n="33" d="100"/>
        <a:sy n="33" d="100"/>
      </p:scale>
      <p:origin x="0" y="0"/>
    </p:cViewPr>
  </p:outlineViewPr>
  <p:notesTextViewPr>
    <p:cViewPr>
      <p:scale>
        <a:sx n="150" d="100"/>
        <a:sy n="150" d="100"/>
      </p:scale>
      <p:origin x="0" y="0"/>
    </p:cViewPr>
  </p:notesTextViewPr>
  <p:sorterViewPr>
    <p:cViewPr>
      <p:scale>
        <a:sx n="200" d="100"/>
        <a:sy n="200" d="100"/>
      </p:scale>
      <p:origin x="0" y="0"/>
    </p:cViewPr>
  </p:sorterViewPr>
  <p:notesViewPr>
    <p:cSldViewPr>
      <p:cViewPr varScale="1">
        <p:scale>
          <a:sx n="122" d="100"/>
          <a:sy n="122" d="100"/>
        </p:scale>
        <p:origin x="3954"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FD96D07-341D-4D88-BBFE-B431BFA04196}" type="datetimeFigureOut">
              <a:rPr lang="zh-CN" altLang="en-US" smtClean="0"/>
              <a:t>2021-1-11</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B2A0F9D-3357-4A94-85C8-3B842B870DC6}" type="slidenum">
              <a:rPr lang="zh-CN" altLang="en-US" smtClean="0"/>
              <a:t>‹#›</a:t>
            </a:fld>
            <a:endParaRPr lang="zh-CN" altLang="en-US"/>
          </a:p>
        </p:txBody>
      </p:sp>
    </p:spTree>
    <p:extLst>
      <p:ext uri="{BB962C8B-B14F-4D97-AF65-F5344CB8AC3E}">
        <p14:creationId xmlns:p14="http://schemas.microsoft.com/office/powerpoint/2010/main" val="12003489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4000" b="0" i="0" kern="1200" dirty="0" smtClean="0">
                <a:solidFill>
                  <a:schemeClr val="tx1"/>
                </a:solidFill>
                <a:effectLst/>
                <a:latin typeface="+mn-lt"/>
                <a:ea typeface="+mn-ea"/>
                <a:cs typeface="+mn-cs"/>
              </a:rPr>
              <a:t>2016</a:t>
            </a:r>
            <a:r>
              <a:rPr lang="zh-CN" altLang="en-US" sz="4000" b="0" i="0" kern="1200" dirty="0" smtClean="0">
                <a:solidFill>
                  <a:schemeClr val="tx1"/>
                </a:solidFill>
                <a:effectLst/>
                <a:latin typeface="+mn-lt"/>
                <a:ea typeface="+mn-ea"/>
                <a:cs typeface="+mn-cs"/>
              </a:rPr>
              <a:t>年</a:t>
            </a:r>
            <a:r>
              <a:rPr lang="en-US" altLang="zh-CN" sz="4000" b="0" i="0" kern="1200" dirty="0" smtClean="0">
                <a:solidFill>
                  <a:schemeClr val="tx1"/>
                </a:solidFill>
                <a:effectLst/>
                <a:latin typeface="+mn-lt"/>
                <a:ea typeface="+mn-ea"/>
                <a:cs typeface="+mn-cs"/>
              </a:rPr>
              <a:t>12</a:t>
            </a:r>
            <a:r>
              <a:rPr lang="zh-CN" altLang="en-US" sz="4000" b="0" i="0" kern="1200" dirty="0" smtClean="0">
                <a:solidFill>
                  <a:schemeClr val="tx1"/>
                </a:solidFill>
                <a:effectLst/>
                <a:latin typeface="+mn-lt"/>
                <a:ea typeface="+mn-ea"/>
                <a:cs typeface="+mn-cs"/>
              </a:rPr>
              <a:t>月</a:t>
            </a:r>
            <a:r>
              <a:rPr lang="en-US" altLang="zh-CN" sz="4000" b="0" i="0" kern="1200" dirty="0" smtClean="0">
                <a:solidFill>
                  <a:schemeClr val="tx1"/>
                </a:solidFill>
                <a:effectLst/>
                <a:latin typeface="+mn-lt"/>
                <a:ea typeface="+mn-ea"/>
                <a:cs typeface="+mn-cs"/>
              </a:rPr>
              <a:t>30</a:t>
            </a:r>
            <a:r>
              <a:rPr lang="zh-CN" altLang="en-US" sz="4000" b="0" i="0" kern="1200" dirty="0" smtClean="0">
                <a:solidFill>
                  <a:schemeClr val="tx1"/>
                </a:solidFill>
                <a:effectLst/>
                <a:latin typeface="+mn-lt"/>
                <a:ea typeface="+mn-ea"/>
                <a:cs typeface="+mn-cs"/>
              </a:rPr>
              <a:t>日，国家质量监督检验检疫总局、国家标准化管理委员会正式批准发布十项党政机关电子公文国家标准，并于</a:t>
            </a:r>
            <a:r>
              <a:rPr lang="en-US" altLang="zh-CN" sz="4000" b="0" i="0" kern="1200" dirty="0" smtClean="0">
                <a:solidFill>
                  <a:schemeClr val="tx1"/>
                </a:solidFill>
                <a:effectLst/>
                <a:latin typeface="+mn-lt"/>
                <a:ea typeface="+mn-ea"/>
                <a:cs typeface="+mn-cs"/>
              </a:rPr>
              <a:t>2017</a:t>
            </a:r>
            <a:r>
              <a:rPr lang="zh-CN" altLang="en-US" sz="4000" b="0" i="0" kern="1200" dirty="0" smtClean="0">
                <a:solidFill>
                  <a:schemeClr val="tx1"/>
                </a:solidFill>
                <a:effectLst/>
                <a:latin typeface="+mn-lt"/>
                <a:ea typeface="+mn-ea"/>
                <a:cs typeface="+mn-cs"/>
              </a:rPr>
              <a:t>年</a:t>
            </a:r>
            <a:r>
              <a:rPr lang="en-US" altLang="zh-CN" sz="4000" b="0" i="0" kern="1200" dirty="0" smtClean="0">
                <a:solidFill>
                  <a:schemeClr val="tx1"/>
                </a:solidFill>
                <a:effectLst/>
                <a:latin typeface="+mn-lt"/>
                <a:ea typeface="+mn-ea"/>
                <a:cs typeface="+mn-cs"/>
              </a:rPr>
              <a:t>7</a:t>
            </a:r>
            <a:r>
              <a:rPr lang="zh-CN" altLang="en-US" sz="4000" b="0" i="0" kern="1200" dirty="0" smtClean="0">
                <a:solidFill>
                  <a:schemeClr val="tx1"/>
                </a:solidFill>
                <a:effectLst/>
                <a:latin typeface="+mn-lt"/>
                <a:ea typeface="+mn-ea"/>
                <a:cs typeface="+mn-cs"/>
              </a:rPr>
              <a:t>月</a:t>
            </a:r>
            <a:r>
              <a:rPr lang="en-US" altLang="zh-CN" sz="4000" b="0" i="0" kern="1200" dirty="0" smtClean="0">
                <a:solidFill>
                  <a:schemeClr val="tx1"/>
                </a:solidFill>
                <a:effectLst/>
                <a:latin typeface="+mn-lt"/>
                <a:ea typeface="+mn-ea"/>
                <a:cs typeface="+mn-cs"/>
              </a:rPr>
              <a:t>1</a:t>
            </a:r>
            <a:r>
              <a:rPr lang="zh-CN" altLang="en-US" sz="4000" b="0" i="0" kern="1200" dirty="0" smtClean="0">
                <a:solidFill>
                  <a:schemeClr val="tx1"/>
                </a:solidFill>
                <a:effectLst/>
                <a:latin typeface="+mn-lt"/>
                <a:ea typeface="+mn-ea"/>
                <a:cs typeface="+mn-cs"/>
              </a:rPr>
              <a:t>日开始实施。</a:t>
            </a:r>
            <a:endParaRPr lang="zh-CN" altLang="en-US" sz="9600" dirty="0" smtClean="0"/>
          </a:p>
          <a:p>
            <a:endParaRPr lang="zh-CN" altLang="en-US" sz="4000" dirty="0"/>
          </a:p>
        </p:txBody>
      </p:sp>
      <p:sp>
        <p:nvSpPr>
          <p:cNvPr id="4" name="灯片编号占位符 3"/>
          <p:cNvSpPr>
            <a:spLocks noGrp="1"/>
          </p:cNvSpPr>
          <p:nvPr>
            <p:ph type="sldNum" sz="quarter" idx="10"/>
          </p:nvPr>
        </p:nvSpPr>
        <p:spPr/>
        <p:txBody>
          <a:bodyPr/>
          <a:lstStyle/>
          <a:p>
            <a:fld id="{8A036312-6A05-4643-B813-780AEBCA5446}"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1200" b="1" kern="1200" dirty="0" smtClean="0">
                <a:solidFill>
                  <a:schemeClr val="tx1"/>
                </a:solidFill>
                <a:effectLst/>
                <a:latin typeface="+mn-lt"/>
                <a:ea typeface="+mn-ea"/>
                <a:cs typeface="+mn-cs"/>
              </a:rPr>
              <a:t>通知公告</a:t>
            </a:r>
            <a:r>
              <a:rPr lang="zh-CN" altLang="en-US" sz="1200" b="1" kern="1200" dirty="0" smtClean="0">
                <a:solidFill>
                  <a:schemeClr val="tx1"/>
                </a:solidFill>
                <a:effectLst/>
                <a:latin typeface="+mn-lt"/>
                <a:ea typeface="+mn-ea"/>
                <a:cs typeface="+mn-cs"/>
              </a:rPr>
              <a:t>、</a:t>
            </a:r>
            <a:r>
              <a:rPr lang="zh-CN" altLang="zh-CN" sz="1200" b="1" kern="1200" dirty="0" smtClean="0">
                <a:solidFill>
                  <a:schemeClr val="tx1"/>
                </a:solidFill>
                <a:effectLst/>
                <a:latin typeface="+mn-lt"/>
                <a:ea typeface="+mn-ea"/>
                <a:cs typeface="+mn-cs"/>
              </a:rPr>
              <a:t>党政期刊、</a:t>
            </a:r>
            <a:r>
              <a:rPr lang="zh-CN" altLang="en-US" sz="1200" b="1" kern="1200" dirty="0" smtClean="0">
                <a:solidFill>
                  <a:schemeClr val="tx1"/>
                </a:solidFill>
                <a:effectLst/>
                <a:latin typeface="+mn-lt"/>
                <a:ea typeface="+mn-ea"/>
                <a:cs typeface="+mn-cs"/>
              </a:rPr>
              <a:t>应急管理、</a:t>
            </a:r>
            <a:r>
              <a:rPr lang="zh-CN" altLang="zh-CN" sz="1200" b="1" kern="1200" dirty="0" smtClean="0">
                <a:solidFill>
                  <a:schemeClr val="tx1"/>
                </a:solidFill>
                <a:effectLst/>
                <a:latin typeface="+mn-lt"/>
                <a:ea typeface="+mn-ea"/>
                <a:cs typeface="+mn-cs"/>
              </a:rPr>
              <a:t>政务简报、签报、领导批示件查看正文</a:t>
            </a:r>
            <a:endParaRPr lang="en-US" altLang="zh-CN" sz="1200" b="1"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8A036312-6A05-4643-B813-780AEBCA5446}"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1200" b="1" kern="1200" dirty="0" smtClean="0">
                <a:solidFill>
                  <a:schemeClr val="tx1"/>
                </a:solidFill>
                <a:effectLst/>
                <a:latin typeface="+mn-lt"/>
                <a:ea typeface="+mn-ea"/>
                <a:cs typeface="+mn-cs"/>
              </a:rPr>
              <a:t>通知公告</a:t>
            </a:r>
            <a:r>
              <a:rPr lang="zh-CN" altLang="en-US" sz="1200" b="1" kern="1200" dirty="0" smtClean="0">
                <a:solidFill>
                  <a:schemeClr val="tx1"/>
                </a:solidFill>
                <a:effectLst/>
                <a:latin typeface="+mn-lt"/>
                <a:ea typeface="+mn-ea"/>
                <a:cs typeface="+mn-cs"/>
              </a:rPr>
              <a:t>、</a:t>
            </a:r>
            <a:r>
              <a:rPr lang="zh-CN" altLang="zh-CN" sz="1200" b="1" kern="1200" dirty="0" smtClean="0">
                <a:solidFill>
                  <a:schemeClr val="tx1"/>
                </a:solidFill>
                <a:effectLst/>
                <a:latin typeface="+mn-lt"/>
                <a:ea typeface="+mn-ea"/>
                <a:cs typeface="+mn-cs"/>
              </a:rPr>
              <a:t>政务简报、签报件查看正文</a:t>
            </a:r>
            <a:endParaRPr lang="en-US" altLang="zh-CN" sz="1200" b="1"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8A036312-6A05-4643-B813-780AEBCA5446}"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sz="4000" dirty="0"/>
          </a:p>
        </p:txBody>
      </p:sp>
      <p:sp>
        <p:nvSpPr>
          <p:cNvPr id="4" name="灯片编号占位符 3"/>
          <p:cNvSpPr>
            <a:spLocks noGrp="1"/>
          </p:cNvSpPr>
          <p:nvPr>
            <p:ph type="sldNum" sz="quarter" idx="10"/>
          </p:nvPr>
        </p:nvSpPr>
        <p:spPr/>
        <p:txBody>
          <a:bodyPr/>
          <a:lstStyle/>
          <a:p>
            <a:fld id="{8A036312-6A05-4643-B813-780AEBCA5446}"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sz="1200" b="1"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8A036312-6A05-4643-B813-780AEBCA5446}"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sz="1200" b="1"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8A036312-6A05-4643-B813-780AEBCA5446}"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sz="1200" b="1"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8A036312-6A05-4643-B813-780AEBCA5446}"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sz="1200" b="1"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8A036312-6A05-4643-B813-780AEBCA5446}"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sz="1200" b="1"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8A036312-6A05-4643-B813-780AEBCA5446}"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sz="4000"/>
          </a:p>
        </p:txBody>
      </p:sp>
      <p:sp>
        <p:nvSpPr>
          <p:cNvPr id="4" name="灯片编号占位符 3"/>
          <p:cNvSpPr>
            <a:spLocks noGrp="1"/>
          </p:cNvSpPr>
          <p:nvPr>
            <p:ph type="sldNum" sz="quarter" idx="10"/>
          </p:nvPr>
        </p:nvSpPr>
        <p:spPr/>
        <p:txBody>
          <a:bodyPr/>
          <a:lstStyle/>
          <a:p>
            <a:fld id="{8A036312-6A05-4643-B813-780AEBCA5446}"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sz="1200" b="1"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8A036312-6A05-4643-B813-780AEBCA5446}"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sz="1200" b="1"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8A036312-6A05-4643-B813-780AEBCA5446}"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sz="1200" b="1"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8A036312-6A05-4643-B813-780AEBCA5446}"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sz="1200" b="1"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8A036312-6A05-4643-B813-780AEBCA5446}"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25</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sz="4000"/>
          </a:p>
        </p:txBody>
      </p:sp>
      <p:sp>
        <p:nvSpPr>
          <p:cNvPr id="4" name="灯片编号占位符 3"/>
          <p:cNvSpPr>
            <a:spLocks noGrp="1"/>
          </p:cNvSpPr>
          <p:nvPr>
            <p:ph type="sldNum" sz="quarter" idx="10"/>
          </p:nvPr>
        </p:nvSpPr>
        <p:spPr/>
        <p:txBody>
          <a:bodyPr/>
          <a:lstStyle/>
          <a:p>
            <a:fld id="{8A036312-6A05-4643-B813-780AEBCA5446}"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sz="4000" dirty="0"/>
          </a:p>
        </p:txBody>
      </p:sp>
      <p:sp>
        <p:nvSpPr>
          <p:cNvPr id="4" name="灯片编号占位符 3"/>
          <p:cNvSpPr>
            <a:spLocks noGrp="1"/>
          </p:cNvSpPr>
          <p:nvPr>
            <p:ph type="sldNum" sz="quarter" idx="10"/>
          </p:nvPr>
        </p:nvSpPr>
        <p:spPr/>
        <p:txBody>
          <a:bodyPr/>
          <a:lstStyle/>
          <a:p>
            <a:fld id="{8A036312-6A05-4643-B813-780AEBCA5446}"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sz="4000" dirty="0"/>
          </a:p>
        </p:txBody>
      </p:sp>
      <p:sp>
        <p:nvSpPr>
          <p:cNvPr id="4" name="灯片编号占位符 3"/>
          <p:cNvSpPr>
            <a:spLocks noGrp="1"/>
          </p:cNvSpPr>
          <p:nvPr>
            <p:ph type="sldNum" sz="quarter" idx="10"/>
          </p:nvPr>
        </p:nvSpPr>
        <p:spPr/>
        <p:txBody>
          <a:bodyPr/>
          <a:lstStyle/>
          <a:p>
            <a:fld id="{8A036312-6A05-4643-B813-780AEBCA5446}"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sz="4000" dirty="0"/>
          </a:p>
        </p:txBody>
      </p:sp>
      <p:sp>
        <p:nvSpPr>
          <p:cNvPr id="4" name="灯片编号占位符 3"/>
          <p:cNvSpPr>
            <a:spLocks noGrp="1"/>
          </p:cNvSpPr>
          <p:nvPr>
            <p:ph type="sldNum" sz="quarter" idx="10"/>
          </p:nvPr>
        </p:nvSpPr>
        <p:spPr/>
        <p:txBody>
          <a:bodyPr/>
          <a:lstStyle/>
          <a:p>
            <a:fld id="{8A036312-6A05-4643-B813-780AEBCA5446}"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sz="4000" dirty="0"/>
          </a:p>
        </p:txBody>
      </p:sp>
      <p:sp>
        <p:nvSpPr>
          <p:cNvPr id="4" name="灯片编号占位符 3"/>
          <p:cNvSpPr>
            <a:spLocks noGrp="1"/>
          </p:cNvSpPr>
          <p:nvPr>
            <p:ph type="sldNum" sz="quarter" idx="10"/>
          </p:nvPr>
        </p:nvSpPr>
        <p:spPr/>
        <p:txBody>
          <a:bodyPr/>
          <a:lstStyle/>
          <a:p>
            <a:fld id="{8A036312-6A05-4643-B813-780AEBCA5446}"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Tree>
  </p:cSld>
  <p:clrMapOvr>
    <a:masterClrMapping/>
  </p:clrMapOvr>
  <p:transition spd="slow" advClick="0" advTm="0">
    <p:fade/>
  </p:transition>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B44CCEC7-3A54-47D1-BB25-17A0FDA63797}" type="datetimeFigureOut">
              <a:rPr lang="zh-CN" altLang="en-US" smtClean="0"/>
              <a:t>2021-1-11</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65495661-81B6-46E9-A91E-889569155CC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Lst>
  <p:transition spd="slow" advClick="0" advTm="0">
    <p:fade/>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22.png"/><Relationship Id="rId4" Type="http://schemas.openxmlformats.org/officeDocument/2006/relationships/image" Target="../media/image21.png"/></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25.png"/><Relationship Id="rId4" Type="http://schemas.openxmlformats.org/officeDocument/2006/relationships/image" Target="../media/image24.png"/></Relationships>
</file>

<file path=ppt/slides/_rels/slide1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1719003"/>
            <a:ext cx="9144000" cy="3424497"/>
          </a:xfrm>
          <a:prstGeom prst="rect">
            <a:avLst/>
          </a:prstGeom>
          <a:solidFill>
            <a:schemeClr val="bg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14" name="文本框 5"/>
          <p:cNvSpPr txBox="1">
            <a:spLocks noChangeArrowheads="1"/>
          </p:cNvSpPr>
          <p:nvPr/>
        </p:nvSpPr>
        <p:spPr bwMode="auto">
          <a:xfrm>
            <a:off x="139700" y="3844290"/>
            <a:ext cx="8865235" cy="484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pPr>
            <a:r>
              <a:rPr lang="en-US" altLang="zh-CN" b="1" dirty="0" smtClean="0">
                <a:solidFill>
                  <a:schemeClr val="accent1"/>
                </a:solidFill>
                <a:latin typeface="+mn-lt"/>
                <a:ea typeface="+mn-ea"/>
                <a:cs typeface="+mn-ea"/>
                <a:sym typeface="+mn-lt"/>
              </a:rPr>
              <a:t>2021</a:t>
            </a:r>
            <a:r>
              <a:rPr lang="zh-CN" altLang="en-US" b="1" dirty="0" smtClean="0">
                <a:solidFill>
                  <a:schemeClr val="accent1"/>
                </a:solidFill>
                <a:latin typeface="+mn-lt"/>
                <a:ea typeface="+mn-ea"/>
                <a:cs typeface="+mn-ea"/>
                <a:sym typeface="+mn-lt"/>
              </a:rPr>
              <a:t>年</a:t>
            </a:r>
            <a:r>
              <a:rPr lang="en-US" altLang="zh-CN" b="1" dirty="0" smtClean="0">
                <a:solidFill>
                  <a:schemeClr val="accent1"/>
                </a:solidFill>
                <a:latin typeface="+mn-lt"/>
                <a:ea typeface="+mn-ea"/>
                <a:cs typeface="+mn-ea"/>
                <a:sym typeface="+mn-lt"/>
              </a:rPr>
              <a:t>1</a:t>
            </a:r>
            <a:r>
              <a:rPr lang="zh-CN" altLang="en-US" b="1" dirty="0" smtClean="0">
                <a:solidFill>
                  <a:schemeClr val="accent1"/>
                </a:solidFill>
                <a:latin typeface="+mn-lt"/>
                <a:ea typeface="+mn-ea"/>
                <a:cs typeface="+mn-ea"/>
                <a:sym typeface="+mn-lt"/>
              </a:rPr>
              <a:t>月</a:t>
            </a:r>
            <a:r>
              <a:rPr lang="en-US" altLang="zh-CN" b="1" dirty="0" smtClean="0">
                <a:solidFill>
                  <a:schemeClr val="accent1"/>
                </a:solidFill>
                <a:latin typeface="+mn-lt"/>
                <a:ea typeface="+mn-ea"/>
                <a:cs typeface="+mn-ea"/>
                <a:sym typeface="+mn-lt"/>
              </a:rPr>
              <a:t>7</a:t>
            </a:r>
            <a:r>
              <a:rPr lang="zh-CN" altLang="en-US" b="1" dirty="0" smtClean="0">
                <a:solidFill>
                  <a:schemeClr val="accent1"/>
                </a:solidFill>
                <a:latin typeface="+mn-lt"/>
                <a:ea typeface="+mn-ea"/>
                <a:cs typeface="+mn-ea"/>
                <a:sym typeface="+mn-lt"/>
              </a:rPr>
              <a:t>日</a:t>
            </a:r>
            <a:endParaRPr lang="zh-CN" altLang="en-US" b="1" dirty="0">
              <a:solidFill>
                <a:schemeClr val="accent1"/>
              </a:solidFill>
              <a:latin typeface="+mn-lt"/>
              <a:ea typeface="+mn-ea"/>
              <a:cs typeface="+mn-ea"/>
              <a:sym typeface="+mn-lt"/>
            </a:endParaRPr>
          </a:p>
        </p:txBody>
      </p:sp>
      <p:sp>
        <p:nvSpPr>
          <p:cNvPr id="15" name="文本框 14"/>
          <p:cNvSpPr txBox="1"/>
          <p:nvPr/>
        </p:nvSpPr>
        <p:spPr>
          <a:xfrm>
            <a:off x="290195" y="1978660"/>
            <a:ext cx="8563610" cy="1446550"/>
          </a:xfrm>
          <a:prstGeom prst="rect">
            <a:avLst/>
          </a:prstGeom>
          <a:noFill/>
        </p:spPr>
        <p:txBody>
          <a:bodyPr wrap="square" rtlCol="0">
            <a:spAutoFit/>
          </a:bodyPr>
          <a:lstStyle/>
          <a:p>
            <a:pPr algn="ctr"/>
            <a:r>
              <a:rPr lang="zh-CN" altLang="en-US" sz="2800" b="1" dirty="0">
                <a:solidFill>
                  <a:schemeClr val="accent1"/>
                </a:solidFill>
                <a:cs typeface="+mn-ea"/>
                <a:sym typeface="+mn-lt"/>
              </a:rPr>
              <a:t>合肥市党政机关</a:t>
            </a:r>
            <a:r>
              <a:rPr lang="en-US" altLang="zh-CN" sz="2800" b="1" dirty="0">
                <a:solidFill>
                  <a:schemeClr val="accent1"/>
                </a:solidFill>
                <a:cs typeface="+mn-ea"/>
                <a:sym typeface="+mn-lt"/>
              </a:rPr>
              <a:t>A/K/T/D</a:t>
            </a:r>
            <a:r>
              <a:rPr lang="zh-CN" altLang="en-US" sz="2800" b="1" dirty="0" smtClean="0">
                <a:solidFill>
                  <a:schemeClr val="accent1"/>
                </a:solidFill>
                <a:cs typeface="+mn-ea"/>
                <a:sym typeface="+mn-lt"/>
              </a:rPr>
              <a:t>工程</a:t>
            </a:r>
            <a:endParaRPr lang="en-US" altLang="zh-CN" sz="2800" b="1" dirty="0" smtClean="0">
              <a:solidFill>
                <a:schemeClr val="accent1"/>
              </a:solidFill>
              <a:cs typeface="+mn-ea"/>
              <a:sym typeface="+mn-lt"/>
            </a:endParaRPr>
          </a:p>
          <a:p>
            <a:pPr algn="ctr"/>
            <a:endParaRPr lang="zh-CN" altLang="en-US" sz="2400" dirty="0">
              <a:solidFill>
                <a:srgbClr val="2267A1"/>
              </a:solidFill>
              <a:cs typeface="+mn-ea"/>
              <a:sym typeface="+mn-lt"/>
            </a:endParaRPr>
          </a:p>
          <a:p>
            <a:pPr algn="ctr">
              <a:lnSpc>
                <a:spcPct val="150000"/>
              </a:lnSpc>
            </a:pPr>
            <a:r>
              <a:rPr lang="zh-CN" altLang="en-US" sz="2400" b="1" dirty="0" smtClean="0">
                <a:solidFill>
                  <a:srgbClr val="1F487C"/>
                </a:solidFill>
                <a:cs typeface="+mn-ea"/>
                <a:sym typeface="+mn-lt"/>
              </a:rPr>
              <a:t>信创版</a:t>
            </a:r>
            <a:r>
              <a:rPr lang="zh-CN" altLang="en-US" sz="2400" b="1" dirty="0" smtClean="0">
                <a:solidFill>
                  <a:srgbClr val="1F487C"/>
                </a:solidFill>
                <a:cs typeface="+mn-ea"/>
                <a:sym typeface="+mn-lt"/>
              </a:rPr>
              <a:t>政务信息处理平台用户使用培训</a:t>
            </a:r>
            <a:endParaRPr lang="zh-CN" altLang="en-US" sz="1400" b="1" dirty="0">
              <a:solidFill>
                <a:srgbClr val="1F487C"/>
              </a:solidFill>
              <a:cs typeface="+mn-ea"/>
              <a:sym typeface="+mn-lt"/>
            </a:endParaRPr>
          </a:p>
        </p:txBody>
      </p:sp>
      <p:pic>
        <p:nvPicPr>
          <p:cNvPr id="9" name="图片 8" descr="C:\Users\28816\Pictures\bg-3.jpgbg-3"/>
          <p:cNvPicPr>
            <a:picLocks noChangeAspect="1"/>
          </p:cNvPicPr>
          <p:nvPr/>
        </p:nvPicPr>
        <p:blipFill>
          <a:blip r:embed="rId3"/>
          <a:srcRect/>
          <a:stretch>
            <a:fillRect/>
          </a:stretch>
        </p:blipFill>
        <p:spPr>
          <a:xfrm>
            <a:off x="0" y="0"/>
            <a:ext cx="9144000" cy="1714500"/>
          </a:xfrm>
          <a:prstGeom prst="rect">
            <a:avLst/>
          </a:prstGeom>
        </p:spPr>
      </p:pic>
      <p:sp>
        <p:nvSpPr>
          <p:cNvPr id="6" name="文本框 5"/>
          <p:cNvSpPr txBox="1">
            <a:spLocks noChangeArrowheads="1"/>
          </p:cNvSpPr>
          <p:nvPr/>
        </p:nvSpPr>
        <p:spPr bwMode="auto">
          <a:xfrm>
            <a:off x="139382" y="4227934"/>
            <a:ext cx="8865235" cy="435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pPr>
            <a:r>
              <a:rPr lang="zh-CN" altLang="en-US" b="1" dirty="0" smtClean="0">
                <a:solidFill>
                  <a:schemeClr val="accent1"/>
                </a:solidFill>
                <a:latin typeface="+mn-lt"/>
                <a:ea typeface="+mn-ea"/>
                <a:cs typeface="+mn-ea"/>
                <a:sym typeface="+mn-lt"/>
              </a:rPr>
              <a:t>讯飞智元信息科技有限公司</a:t>
            </a:r>
            <a:endParaRPr lang="zh-CN" altLang="en-US" b="1" dirty="0">
              <a:solidFill>
                <a:schemeClr val="accent1"/>
              </a:solidFill>
              <a:latin typeface="+mn-lt"/>
              <a:ea typeface="+mn-ea"/>
              <a:cs typeface="+mn-ea"/>
              <a:sym typeface="+mn-lt"/>
            </a:endParaRPr>
          </a:p>
        </p:txBody>
      </p:sp>
    </p:spTree>
  </p:cSld>
  <p:clrMapOvr>
    <a:masterClrMapping/>
  </p:clrMapOvr>
  <p:transition spd="slow" advTm="0">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433070" y="246380"/>
            <a:ext cx="5345430" cy="3695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r>
              <a:rPr lang="zh-CN" altLang="en-US" sz="2600" b="1" dirty="0" smtClean="0">
                <a:solidFill>
                  <a:schemeClr val="accent1"/>
                </a:solidFill>
                <a:cs typeface="+mn-ea"/>
                <a:sym typeface="+mn-ea"/>
              </a:rPr>
              <a:t>（</a:t>
            </a:r>
            <a:r>
              <a:rPr lang="en-US" altLang="zh-CN" sz="2600" b="1" dirty="0" smtClean="0">
                <a:solidFill>
                  <a:schemeClr val="accent1"/>
                </a:solidFill>
                <a:cs typeface="+mn-ea"/>
                <a:sym typeface="+mn-ea"/>
              </a:rPr>
              <a:t>4</a:t>
            </a:r>
            <a:r>
              <a:rPr lang="zh-CN" altLang="en-US" sz="2600" b="1" dirty="0" smtClean="0">
                <a:solidFill>
                  <a:schemeClr val="accent1"/>
                </a:solidFill>
                <a:cs typeface="+mn-ea"/>
                <a:sym typeface="+mn-ea"/>
              </a:rPr>
              <a:t>）引入电子公文国家标准</a:t>
            </a:r>
            <a:endParaRPr lang="zh-CN" altLang="en-US" sz="2600" b="1" dirty="0">
              <a:solidFill>
                <a:schemeClr val="accent1"/>
              </a:solidFill>
              <a:cs typeface="+mn-ea"/>
              <a:sym typeface="+mn-ea"/>
            </a:endParaRPr>
          </a:p>
        </p:txBody>
      </p:sp>
      <p:sp>
        <p:nvSpPr>
          <p:cNvPr id="12" name="文本框 2"/>
          <p:cNvSpPr txBox="1"/>
          <p:nvPr/>
        </p:nvSpPr>
        <p:spPr>
          <a:xfrm>
            <a:off x="694054" y="668655"/>
            <a:ext cx="7694369" cy="1061829"/>
          </a:xfrm>
          <a:prstGeom prst="rect">
            <a:avLst/>
          </a:prstGeom>
          <a:noFill/>
        </p:spPr>
        <p:txBody>
          <a:bodyPr wrap="square" rtlCol="0" anchor="t">
            <a:spAutoFit/>
          </a:bodyPr>
          <a:lstStyle/>
          <a:p>
            <a:pPr indent="360680">
              <a:lnSpc>
                <a:spcPct val="150000"/>
              </a:lnSpc>
            </a:pPr>
            <a:r>
              <a:rPr lang="zh-CN" altLang="en-US" sz="1400" dirty="0">
                <a:solidFill>
                  <a:schemeClr val="accent6"/>
                </a:solidFill>
                <a:latin typeface="+mn-ea"/>
                <a:cs typeface="楷体" panose="02010609060101010101" charset="-122"/>
              </a:rPr>
              <a:t>针对国家电子公文格式多样、互通困难的现状</a:t>
            </a:r>
            <a:r>
              <a:rPr lang="zh-CN" altLang="en-US" sz="1400" dirty="0" smtClean="0">
                <a:solidFill>
                  <a:schemeClr val="accent6"/>
                </a:solidFill>
                <a:latin typeface="+mn-ea"/>
                <a:cs typeface="楷体" panose="02010609060101010101" charset="-122"/>
              </a:rPr>
              <a:t>，为保障</a:t>
            </a:r>
            <a:r>
              <a:rPr lang="zh-CN" altLang="en-US" sz="1400" dirty="0">
                <a:solidFill>
                  <a:schemeClr val="accent6"/>
                </a:solidFill>
                <a:latin typeface="+mn-ea"/>
                <a:cs typeface="楷体" panose="02010609060101010101" charset="-122"/>
              </a:rPr>
              <a:t>电子公文文件可跨系统交换和长期保存，便于公文信息的利用</a:t>
            </a:r>
            <a:r>
              <a:rPr lang="zh-CN" altLang="en-US" sz="1400" dirty="0" smtClean="0">
                <a:solidFill>
                  <a:schemeClr val="accent6"/>
                </a:solidFill>
                <a:latin typeface="+mn-ea"/>
                <a:cs typeface="楷体" panose="02010609060101010101" charset="-122"/>
              </a:rPr>
              <a:t>。电子</a:t>
            </a:r>
            <a:r>
              <a:rPr lang="zh-CN" altLang="en-US" sz="1400" dirty="0">
                <a:solidFill>
                  <a:schemeClr val="accent6"/>
                </a:solidFill>
                <a:latin typeface="+mn-ea"/>
                <a:cs typeface="楷体" panose="02010609060101010101" charset="-122"/>
              </a:rPr>
              <a:t>公文将遵循</a:t>
            </a:r>
            <a:r>
              <a:rPr lang="en-US" altLang="zh-CN" sz="1400" dirty="0">
                <a:solidFill>
                  <a:schemeClr val="accent6"/>
                </a:solidFill>
                <a:latin typeface="+mn-ea"/>
                <a:cs typeface="楷体" panose="02010609060101010101" charset="-122"/>
              </a:rPr>
              <a:t>GB/T 33190-2016《</a:t>
            </a:r>
            <a:r>
              <a:rPr lang="zh-CN" altLang="en-US" sz="1400" dirty="0">
                <a:solidFill>
                  <a:schemeClr val="accent6"/>
                </a:solidFill>
                <a:latin typeface="+mn-ea"/>
                <a:cs typeface="楷体" panose="02010609060101010101" charset="-122"/>
              </a:rPr>
              <a:t>电子文件存储与交换 版式文档</a:t>
            </a:r>
            <a:r>
              <a:rPr lang="en-US" altLang="zh-CN" sz="1400" dirty="0" smtClean="0">
                <a:solidFill>
                  <a:schemeClr val="accent6"/>
                </a:solidFill>
                <a:latin typeface="+mn-ea"/>
                <a:cs typeface="楷体" panose="02010609060101010101" charset="-122"/>
              </a:rPr>
              <a:t>》</a:t>
            </a:r>
            <a:r>
              <a:rPr lang="zh-CN" altLang="en-US" sz="1400" dirty="0" smtClean="0">
                <a:solidFill>
                  <a:schemeClr val="accent6"/>
                </a:solidFill>
                <a:latin typeface="+mn-ea"/>
                <a:cs typeface="楷体" panose="02010609060101010101" charset="-122"/>
              </a:rPr>
              <a:t>（</a:t>
            </a:r>
            <a:r>
              <a:rPr lang="zh-CN" altLang="en-US" sz="1400" dirty="0">
                <a:solidFill>
                  <a:schemeClr val="accent6"/>
                </a:solidFill>
                <a:latin typeface="+mn-ea"/>
                <a:cs typeface="楷体" panose="02010609060101010101" charset="-122"/>
              </a:rPr>
              <a:t>简称</a:t>
            </a:r>
            <a:r>
              <a:rPr lang="en-US" altLang="zh-CN" sz="1400" dirty="0" smtClean="0">
                <a:solidFill>
                  <a:schemeClr val="accent6"/>
                </a:solidFill>
                <a:latin typeface="+mn-ea"/>
                <a:cs typeface="楷体" panose="02010609060101010101" charset="-122"/>
              </a:rPr>
              <a:t>OFD</a:t>
            </a:r>
            <a:r>
              <a:rPr lang="zh-CN" altLang="en-US" sz="1400" dirty="0">
                <a:solidFill>
                  <a:schemeClr val="accent6"/>
                </a:solidFill>
                <a:latin typeface="+mn-ea"/>
                <a:cs typeface="楷体" panose="02010609060101010101" charset="-122"/>
              </a:rPr>
              <a:t> ）</a:t>
            </a:r>
            <a:r>
              <a:rPr lang="zh-CN" altLang="en-US" sz="1400" dirty="0" smtClean="0">
                <a:solidFill>
                  <a:schemeClr val="accent6"/>
                </a:solidFill>
                <a:latin typeface="+mn-ea"/>
                <a:cs typeface="楷体" panose="02010609060101010101" charset="-122"/>
              </a:rPr>
              <a:t>的要求进行存储和传输。</a:t>
            </a:r>
            <a:endParaRPr lang="zh-CN" altLang="zh-CN" sz="1400" dirty="0">
              <a:solidFill>
                <a:schemeClr val="accent6"/>
              </a:solidFill>
              <a:latin typeface="+mn-ea"/>
              <a:cs typeface="楷体" panose="02010609060101010101" charset="-122"/>
            </a:endParaRPr>
          </a:p>
        </p:txBody>
      </p:sp>
      <p:pic>
        <p:nvPicPr>
          <p:cNvPr id="2" name="图片 1"/>
          <p:cNvPicPr>
            <a:picLocks noChangeAspect="1"/>
          </p:cNvPicPr>
          <p:nvPr/>
        </p:nvPicPr>
        <p:blipFill>
          <a:blip r:embed="rId3"/>
          <a:stretch>
            <a:fillRect/>
          </a:stretch>
        </p:blipFill>
        <p:spPr>
          <a:xfrm>
            <a:off x="597535" y="1798955"/>
            <a:ext cx="4109720" cy="2985770"/>
          </a:xfrm>
          <a:prstGeom prst="rect">
            <a:avLst/>
          </a:prstGeom>
          <a:ln>
            <a:noFill/>
          </a:ln>
          <a:effectLst>
            <a:outerShdw blurRad="292100" dist="139700" dir="2700000" algn="tl" rotWithShape="0">
              <a:srgbClr val="333333">
                <a:alpha val="65000"/>
              </a:srgbClr>
            </a:outerShdw>
          </a:effectLst>
        </p:spPr>
      </p:pic>
      <p:pic>
        <p:nvPicPr>
          <p:cNvPr id="5" name="图片 4"/>
          <p:cNvPicPr>
            <a:picLocks noChangeAspect="1"/>
          </p:cNvPicPr>
          <p:nvPr/>
        </p:nvPicPr>
        <p:blipFill>
          <a:blip r:embed="rId4"/>
          <a:stretch>
            <a:fillRect/>
          </a:stretch>
        </p:blipFill>
        <p:spPr>
          <a:xfrm>
            <a:off x="5002530" y="1798955"/>
            <a:ext cx="3640455" cy="2985770"/>
          </a:xfrm>
          <a:prstGeom prst="rect">
            <a:avLst/>
          </a:prstGeom>
          <a:ln>
            <a:noFill/>
          </a:ln>
          <a:effectLst>
            <a:outerShdw blurRad="292100" dist="139700" dir="2700000" algn="tl" rotWithShape="0">
              <a:srgbClr val="333333">
                <a:alpha val="65000"/>
              </a:srgbClr>
            </a:outerShdw>
          </a:effectLst>
        </p:spPr>
      </p:pic>
    </p:spTree>
  </p:cSld>
  <p:clrMapOvr>
    <a:masterClrMapping/>
  </p:clrMapOvr>
  <mc:AlternateContent xmlns:mc="http://schemas.openxmlformats.org/markup-compatibility/2006" xmlns:p14="http://schemas.microsoft.com/office/powerpoint/2010/main">
    <mc:Choice Requires="p14">
      <p:transition spd="slow" p14:dur="1250">
        <p:cut/>
      </p:transition>
    </mc:Choice>
    <mc:Fallback xmlns="">
      <p:transition spd="slow">
        <p:cut/>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433070" y="246380"/>
            <a:ext cx="5345430" cy="3695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r>
              <a:rPr lang="zh-CN" altLang="en-US" sz="2600" b="1" dirty="0">
                <a:solidFill>
                  <a:schemeClr val="accent1"/>
                </a:solidFill>
                <a:cs typeface="+mn-ea"/>
                <a:sym typeface="+mn-ea"/>
              </a:rPr>
              <a:t>（</a:t>
            </a:r>
            <a:r>
              <a:rPr lang="en-US" altLang="zh-CN" sz="2600" b="1" dirty="0">
                <a:solidFill>
                  <a:schemeClr val="accent1"/>
                </a:solidFill>
                <a:cs typeface="+mn-ea"/>
                <a:sym typeface="+mn-ea"/>
              </a:rPr>
              <a:t>4</a:t>
            </a:r>
            <a:r>
              <a:rPr lang="zh-CN" altLang="en-US" sz="2600" b="1" dirty="0">
                <a:solidFill>
                  <a:schemeClr val="accent1"/>
                </a:solidFill>
                <a:cs typeface="+mn-ea"/>
                <a:sym typeface="+mn-ea"/>
              </a:rPr>
              <a:t>）引入电子公文国家标准</a:t>
            </a:r>
          </a:p>
        </p:txBody>
      </p:sp>
      <p:sp>
        <p:nvSpPr>
          <p:cNvPr id="12" name="文本框 2"/>
          <p:cNvSpPr txBox="1"/>
          <p:nvPr/>
        </p:nvSpPr>
        <p:spPr>
          <a:xfrm>
            <a:off x="694054" y="668655"/>
            <a:ext cx="7694369" cy="700576"/>
          </a:xfrm>
          <a:prstGeom prst="rect">
            <a:avLst/>
          </a:prstGeom>
          <a:noFill/>
        </p:spPr>
        <p:txBody>
          <a:bodyPr wrap="square" rtlCol="0" anchor="t">
            <a:spAutoFit/>
          </a:bodyPr>
          <a:lstStyle/>
          <a:p>
            <a:pPr indent="360680">
              <a:lnSpc>
                <a:spcPct val="150000"/>
              </a:lnSpc>
            </a:pPr>
            <a:r>
              <a:rPr lang="zh-CN" altLang="en-US" sz="1400" dirty="0" smtClean="0">
                <a:solidFill>
                  <a:schemeClr val="accent6"/>
                </a:solidFill>
                <a:latin typeface="+mn-ea"/>
                <a:cs typeface="楷体" panose="02010609060101010101" charset="-122"/>
              </a:rPr>
              <a:t>为便于平台用户更便捷浏览公文、通知、党政期刊、应急管理、政务简报、签报和领导批示等模块正文内容，系统改进升级了在线查看功能。</a:t>
            </a:r>
            <a:endParaRPr lang="zh-CN" altLang="zh-CN" sz="1400" dirty="0">
              <a:solidFill>
                <a:schemeClr val="accent6"/>
              </a:solidFill>
              <a:latin typeface="+mn-ea"/>
              <a:cs typeface="楷体" panose="02010609060101010101" charset="-122"/>
            </a:endParaRPr>
          </a:p>
        </p:txBody>
      </p:sp>
      <p:pic>
        <p:nvPicPr>
          <p:cNvPr id="3" name="图片 2"/>
          <p:cNvPicPr>
            <a:picLocks noChangeAspect="1"/>
          </p:cNvPicPr>
          <p:nvPr/>
        </p:nvPicPr>
        <p:blipFill>
          <a:blip r:embed="rId3"/>
          <a:stretch>
            <a:fillRect/>
          </a:stretch>
        </p:blipFill>
        <p:spPr>
          <a:xfrm>
            <a:off x="899592" y="1437177"/>
            <a:ext cx="2880319" cy="3328035"/>
          </a:xfrm>
          <a:prstGeom prst="rect">
            <a:avLst/>
          </a:prstGeom>
          <a:ln>
            <a:noFill/>
          </a:ln>
          <a:effectLst>
            <a:outerShdw blurRad="292100" dist="139700" dir="2700000" algn="tl" rotWithShape="0">
              <a:srgbClr val="333333">
                <a:alpha val="65000"/>
              </a:srgbClr>
            </a:outerShdw>
          </a:effectLst>
        </p:spPr>
      </p:pic>
      <p:pic>
        <p:nvPicPr>
          <p:cNvPr id="4" name="图片 3"/>
          <p:cNvPicPr>
            <a:picLocks noChangeAspect="1"/>
          </p:cNvPicPr>
          <p:nvPr/>
        </p:nvPicPr>
        <p:blipFill>
          <a:blip r:embed="rId4"/>
          <a:stretch>
            <a:fillRect/>
          </a:stretch>
        </p:blipFill>
        <p:spPr>
          <a:xfrm>
            <a:off x="3923928" y="1437177"/>
            <a:ext cx="4135120" cy="3328670"/>
          </a:xfrm>
          <a:prstGeom prst="rect">
            <a:avLst/>
          </a:prstGeom>
          <a:ln>
            <a:noFill/>
          </a:ln>
          <a:effectLst>
            <a:outerShdw blurRad="292100" dist="139700" dir="2700000" algn="tl" rotWithShape="0">
              <a:srgbClr val="333333">
                <a:alpha val="65000"/>
              </a:srgbClr>
            </a:outerShdw>
          </a:effectLst>
        </p:spPr>
      </p:pic>
    </p:spTree>
  </p:cSld>
  <p:clrMapOvr>
    <a:masterClrMapping/>
  </p:clrMapOvr>
  <mc:AlternateContent xmlns:mc="http://schemas.openxmlformats.org/markup-compatibility/2006" xmlns:p14="http://schemas.microsoft.com/office/powerpoint/2010/main">
    <mc:Choice Requires="p14">
      <p:transition spd="slow" p14:dur="1250">
        <p:cut/>
      </p:transition>
    </mc:Choice>
    <mc:Fallback xmlns="">
      <p:transition spd="slow">
        <p:cu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433070" y="246380"/>
            <a:ext cx="5345430" cy="3695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r>
              <a:rPr lang="zh-CN" altLang="en-US" sz="2600" b="1" dirty="0">
                <a:solidFill>
                  <a:schemeClr val="accent1"/>
                </a:solidFill>
                <a:cs typeface="+mn-ea"/>
                <a:sym typeface="+mn-ea"/>
              </a:rPr>
              <a:t>（</a:t>
            </a:r>
            <a:r>
              <a:rPr lang="en-US" altLang="zh-CN" sz="2600" b="1" dirty="0">
                <a:solidFill>
                  <a:schemeClr val="accent1"/>
                </a:solidFill>
                <a:cs typeface="+mn-ea"/>
                <a:sym typeface="+mn-ea"/>
              </a:rPr>
              <a:t>4</a:t>
            </a:r>
            <a:r>
              <a:rPr lang="zh-CN" altLang="en-US" sz="2600" b="1" dirty="0">
                <a:solidFill>
                  <a:schemeClr val="accent1"/>
                </a:solidFill>
                <a:cs typeface="+mn-ea"/>
                <a:sym typeface="+mn-ea"/>
              </a:rPr>
              <a:t>）引入电子公文国家标准</a:t>
            </a:r>
          </a:p>
        </p:txBody>
      </p:sp>
      <p:sp>
        <p:nvSpPr>
          <p:cNvPr id="12" name="文本框 2"/>
          <p:cNvSpPr txBox="1"/>
          <p:nvPr/>
        </p:nvSpPr>
        <p:spPr>
          <a:xfrm>
            <a:off x="694054" y="668655"/>
            <a:ext cx="7694369" cy="700576"/>
          </a:xfrm>
          <a:prstGeom prst="rect">
            <a:avLst/>
          </a:prstGeom>
          <a:noFill/>
        </p:spPr>
        <p:txBody>
          <a:bodyPr wrap="square" rtlCol="0" anchor="t">
            <a:spAutoFit/>
          </a:bodyPr>
          <a:lstStyle/>
          <a:p>
            <a:pPr indent="360680">
              <a:lnSpc>
                <a:spcPct val="150000"/>
              </a:lnSpc>
            </a:pPr>
            <a:r>
              <a:rPr lang="zh-CN" altLang="en-US" sz="1400" dirty="0" smtClean="0">
                <a:solidFill>
                  <a:schemeClr val="accent6"/>
                </a:solidFill>
                <a:latin typeface="+mn-ea"/>
                <a:cs typeface="楷体" panose="02010609060101010101" charset="-122"/>
              </a:rPr>
              <a:t>为便于平台用户更便捷浏览公文、通知、党政期刊、应急管理、政务简报、签报和领导批示等模块正文内容，系统改进升级了在线查看功能。</a:t>
            </a:r>
            <a:endParaRPr lang="zh-CN" altLang="zh-CN" sz="1400" dirty="0">
              <a:solidFill>
                <a:schemeClr val="accent6"/>
              </a:solidFill>
              <a:latin typeface="+mn-ea"/>
              <a:cs typeface="楷体" panose="02010609060101010101" charset="-122"/>
            </a:endParaRPr>
          </a:p>
        </p:txBody>
      </p:sp>
      <p:pic>
        <p:nvPicPr>
          <p:cNvPr id="2" name="图片 1"/>
          <p:cNvPicPr>
            <a:picLocks noChangeAspect="1"/>
          </p:cNvPicPr>
          <p:nvPr/>
        </p:nvPicPr>
        <p:blipFill>
          <a:blip r:embed="rId3"/>
          <a:stretch>
            <a:fillRect/>
          </a:stretch>
        </p:blipFill>
        <p:spPr>
          <a:xfrm>
            <a:off x="737235" y="1369060"/>
            <a:ext cx="5103495" cy="3368040"/>
          </a:xfrm>
          <a:prstGeom prst="rect">
            <a:avLst/>
          </a:prstGeom>
          <a:ln>
            <a:noFill/>
          </a:ln>
          <a:effectLst>
            <a:outerShdw blurRad="292100" dist="139700" dir="2700000" algn="tl" rotWithShape="0">
              <a:srgbClr val="333333">
                <a:alpha val="65000"/>
              </a:srgbClr>
            </a:outerShdw>
          </a:effectLst>
        </p:spPr>
      </p:pic>
      <p:pic>
        <p:nvPicPr>
          <p:cNvPr id="3" name="图片 2"/>
          <p:cNvPicPr>
            <a:picLocks noChangeAspect="1"/>
          </p:cNvPicPr>
          <p:nvPr/>
        </p:nvPicPr>
        <p:blipFill>
          <a:blip r:embed="rId4"/>
          <a:stretch>
            <a:fillRect/>
          </a:stretch>
        </p:blipFill>
        <p:spPr>
          <a:xfrm>
            <a:off x="1849035" y="1491630"/>
            <a:ext cx="5102860" cy="3368675"/>
          </a:xfrm>
          <a:prstGeom prst="rect">
            <a:avLst/>
          </a:prstGeom>
          <a:ln>
            <a:noFill/>
          </a:ln>
          <a:effectLst>
            <a:outerShdw blurRad="292100" dist="139700" dir="2700000" algn="tl" rotWithShape="0">
              <a:srgbClr val="333333">
                <a:alpha val="65000"/>
              </a:srgbClr>
            </a:outerShdw>
          </a:effectLst>
        </p:spPr>
      </p:pic>
      <p:pic>
        <p:nvPicPr>
          <p:cNvPr id="4" name="图片 3"/>
          <p:cNvPicPr>
            <a:picLocks noChangeAspect="1"/>
          </p:cNvPicPr>
          <p:nvPr/>
        </p:nvPicPr>
        <p:blipFill>
          <a:blip r:embed="rId5"/>
          <a:stretch>
            <a:fillRect/>
          </a:stretch>
        </p:blipFill>
        <p:spPr>
          <a:xfrm>
            <a:off x="3491880" y="1573530"/>
            <a:ext cx="5102860" cy="3368675"/>
          </a:xfrm>
          <a:prstGeom prst="rect">
            <a:avLst/>
          </a:prstGeom>
          <a:ln>
            <a:noFill/>
          </a:ln>
          <a:effectLst>
            <a:outerShdw blurRad="292100" dist="139700" dir="2700000" algn="tl" rotWithShape="0">
              <a:srgbClr val="333333">
                <a:alpha val="65000"/>
              </a:srgbClr>
            </a:outerShdw>
          </a:effectLst>
        </p:spPr>
      </p:pic>
    </p:spTree>
  </p:cSld>
  <p:clrMapOvr>
    <a:masterClrMapping/>
  </p:clrMapOvr>
  <mc:AlternateContent xmlns:mc="http://schemas.openxmlformats.org/markup-compatibility/2006" xmlns:p14="http://schemas.microsoft.com/office/powerpoint/2010/main">
    <mc:Choice Requires="p14">
      <p:transition spd="slow" p14:dur="1250">
        <p:cut/>
      </p:transition>
    </mc:Choice>
    <mc:Fallback xmlns="">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433070" y="246380"/>
            <a:ext cx="5345430" cy="3695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r>
              <a:rPr lang="zh-CN" altLang="en-US" sz="2600" b="1" dirty="0">
                <a:solidFill>
                  <a:schemeClr val="accent1"/>
                </a:solidFill>
                <a:cs typeface="+mn-ea"/>
                <a:sym typeface="+mn-ea"/>
              </a:rPr>
              <a:t>（</a:t>
            </a:r>
            <a:r>
              <a:rPr lang="en-US" altLang="zh-CN" sz="2600" b="1" dirty="0">
                <a:solidFill>
                  <a:schemeClr val="accent1"/>
                </a:solidFill>
                <a:cs typeface="+mn-ea"/>
                <a:sym typeface="+mn-ea"/>
              </a:rPr>
              <a:t>4</a:t>
            </a:r>
            <a:r>
              <a:rPr lang="zh-CN" altLang="en-US" sz="2600" b="1" dirty="0">
                <a:solidFill>
                  <a:schemeClr val="accent1"/>
                </a:solidFill>
                <a:cs typeface="+mn-ea"/>
                <a:sym typeface="+mn-ea"/>
              </a:rPr>
              <a:t>）引入电子公文国家标准</a:t>
            </a:r>
          </a:p>
        </p:txBody>
      </p:sp>
      <p:sp>
        <p:nvSpPr>
          <p:cNvPr id="12" name="文本框 2"/>
          <p:cNvSpPr txBox="1"/>
          <p:nvPr/>
        </p:nvSpPr>
        <p:spPr>
          <a:xfrm>
            <a:off x="694054" y="668655"/>
            <a:ext cx="7694369" cy="700576"/>
          </a:xfrm>
          <a:prstGeom prst="rect">
            <a:avLst/>
          </a:prstGeom>
          <a:noFill/>
        </p:spPr>
        <p:txBody>
          <a:bodyPr wrap="square" rtlCol="0" anchor="t">
            <a:spAutoFit/>
          </a:bodyPr>
          <a:lstStyle/>
          <a:p>
            <a:pPr indent="360680">
              <a:lnSpc>
                <a:spcPct val="150000"/>
              </a:lnSpc>
            </a:pPr>
            <a:r>
              <a:rPr lang="zh-CN" altLang="en-US" sz="1400" dirty="0" smtClean="0">
                <a:solidFill>
                  <a:schemeClr val="accent6"/>
                </a:solidFill>
                <a:latin typeface="+mn-ea"/>
                <a:cs typeface="楷体" panose="02010609060101010101" charset="-122"/>
              </a:rPr>
              <a:t>针对</a:t>
            </a:r>
            <a:r>
              <a:rPr lang="en-US" altLang="zh-CN" sz="1400" dirty="0" smtClean="0">
                <a:solidFill>
                  <a:schemeClr val="accent6"/>
                </a:solidFill>
                <a:latin typeface="+mn-ea"/>
                <a:cs typeface="楷体" panose="02010609060101010101" charset="-122"/>
              </a:rPr>
              <a:t>Windows</a:t>
            </a:r>
            <a:r>
              <a:rPr lang="zh-CN" altLang="en-US" sz="1400" dirty="0" smtClean="0">
                <a:solidFill>
                  <a:schemeClr val="accent6"/>
                </a:solidFill>
                <a:latin typeface="+mn-ea"/>
                <a:cs typeface="楷体" panose="02010609060101010101" charset="-122"/>
              </a:rPr>
              <a:t>电脑，查看</a:t>
            </a:r>
            <a:r>
              <a:rPr lang="en-US" altLang="zh-CN" sz="1400" dirty="0" smtClean="0">
                <a:solidFill>
                  <a:schemeClr val="accent6"/>
                </a:solidFill>
                <a:latin typeface="+mn-ea"/>
                <a:cs typeface="楷体" panose="02010609060101010101" charset="-122"/>
              </a:rPr>
              <a:t>OFD</a:t>
            </a:r>
            <a:r>
              <a:rPr lang="zh-CN" altLang="en-US" sz="1400" dirty="0" smtClean="0">
                <a:solidFill>
                  <a:schemeClr val="accent6"/>
                </a:solidFill>
                <a:latin typeface="+mn-ea"/>
                <a:cs typeface="楷体" panose="02010609060101010101" charset="-122"/>
              </a:rPr>
              <a:t>文件，需要下载安装</a:t>
            </a:r>
            <a:r>
              <a:rPr lang="en-US" altLang="zh-CN" sz="1400" dirty="0" smtClean="0">
                <a:solidFill>
                  <a:schemeClr val="accent6"/>
                </a:solidFill>
                <a:latin typeface="+mn-ea"/>
                <a:cs typeface="楷体" panose="02010609060101010101" charset="-122"/>
              </a:rPr>
              <a:t>OFD</a:t>
            </a:r>
            <a:r>
              <a:rPr lang="zh-CN" altLang="en-US" sz="1400" dirty="0" smtClean="0">
                <a:solidFill>
                  <a:schemeClr val="accent6"/>
                </a:solidFill>
                <a:latin typeface="+mn-ea"/>
                <a:cs typeface="楷体" panose="02010609060101010101" charset="-122"/>
              </a:rPr>
              <a:t>阅读器。</a:t>
            </a:r>
            <a:endParaRPr lang="en-US" altLang="zh-CN" sz="1400" dirty="0" smtClean="0">
              <a:solidFill>
                <a:schemeClr val="accent6"/>
              </a:solidFill>
              <a:latin typeface="+mn-ea"/>
              <a:cs typeface="楷体" panose="02010609060101010101" charset="-122"/>
            </a:endParaRPr>
          </a:p>
          <a:p>
            <a:pPr indent="360680">
              <a:lnSpc>
                <a:spcPct val="150000"/>
              </a:lnSpc>
            </a:pPr>
            <a:r>
              <a:rPr lang="zh-CN" altLang="en-US" sz="1400" dirty="0" smtClean="0">
                <a:solidFill>
                  <a:schemeClr val="accent6"/>
                </a:solidFill>
                <a:latin typeface="+mn-ea"/>
                <a:cs typeface="楷体" panose="02010609060101010101" charset="-122"/>
              </a:rPr>
              <a:t>下载地址：</a:t>
            </a:r>
            <a:r>
              <a:rPr lang="en-US" altLang="zh-CN" sz="1400" dirty="0">
                <a:solidFill>
                  <a:schemeClr val="accent6"/>
                </a:solidFill>
                <a:latin typeface="+mn-ea"/>
                <a:cs typeface="楷体" panose="02010609060101010101" charset="-122"/>
              </a:rPr>
              <a:t>http://www.suwell.cn/product/index.html</a:t>
            </a:r>
            <a:endParaRPr lang="zh-CN" altLang="zh-CN" sz="1400" dirty="0">
              <a:solidFill>
                <a:schemeClr val="accent6"/>
              </a:solidFill>
              <a:latin typeface="+mn-ea"/>
              <a:cs typeface="楷体" panose="02010609060101010101" charset="-122"/>
            </a:endParaRPr>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97298" y="1563998"/>
            <a:ext cx="5887880" cy="3240000"/>
          </a:xfrm>
          <a:prstGeom prst="rect">
            <a:avLst/>
          </a:prstGeom>
          <a:ln>
            <a:noFill/>
          </a:ln>
          <a:effectLst>
            <a:outerShdw blurRad="292100" dist="139700" dir="2700000" algn="tl" rotWithShape="0">
              <a:srgbClr val="333333">
                <a:alpha val="65000"/>
              </a:srgbClr>
            </a:outerShdw>
          </a:effectLst>
        </p:spPr>
      </p:pic>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63888" y="1620000"/>
            <a:ext cx="4554309" cy="32400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250">
        <p:cut/>
      </p:transition>
    </mc:Choice>
    <mc:Fallback xmlns="">
      <p:transition spd="slow">
        <p:cu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descr="C:\Users\28816\Pictures\bg-3.jpgbg-3"/>
          <p:cNvPicPr>
            <a:picLocks noChangeAspect="1"/>
          </p:cNvPicPr>
          <p:nvPr/>
        </p:nvPicPr>
        <p:blipFill>
          <a:blip r:embed="rId3"/>
          <a:srcRect/>
          <a:stretch>
            <a:fillRect/>
          </a:stretch>
        </p:blipFill>
        <p:spPr>
          <a:xfrm>
            <a:off x="0" y="0"/>
            <a:ext cx="9144000" cy="1714500"/>
          </a:xfrm>
          <a:prstGeom prst="rect">
            <a:avLst/>
          </a:prstGeom>
        </p:spPr>
      </p:pic>
      <p:sp>
        <p:nvSpPr>
          <p:cNvPr id="4" name="矩形 3"/>
          <p:cNvSpPr/>
          <p:nvPr/>
        </p:nvSpPr>
        <p:spPr>
          <a:xfrm>
            <a:off x="3261995" y="1457325"/>
            <a:ext cx="2420620" cy="13112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5" name="矩形 4"/>
          <p:cNvSpPr/>
          <p:nvPr/>
        </p:nvSpPr>
        <p:spPr>
          <a:xfrm>
            <a:off x="3735070" y="1823720"/>
            <a:ext cx="1473835" cy="628015"/>
          </a:xfrm>
          <a:prstGeom prst="rect">
            <a:avLst/>
          </a:prstGeom>
          <a:noFill/>
          <a:ln w="38100" cmpd="sng">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12" name="文本框 11"/>
          <p:cNvSpPr txBox="1"/>
          <p:nvPr/>
        </p:nvSpPr>
        <p:spPr>
          <a:xfrm>
            <a:off x="3872865" y="1714500"/>
            <a:ext cx="1197610" cy="829945"/>
          </a:xfrm>
          <a:prstGeom prst="rect">
            <a:avLst/>
          </a:prstGeom>
          <a:noFill/>
        </p:spPr>
        <p:txBody>
          <a:bodyPr wrap="square" rtlCol="0">
            <a:spAutoFit/>
          </a:bodyPr>
          <a:lstStyle/>
          <a:p>
            <a:pPr algn="ctr"/>
            <a:r>
              <a:rPr lang="en-US" altLang="zh-CN" sz="4800" b="1" dirty="0">
                <a:solidFill>
                  <a:schemeClr val="bg1"/>
                </a:solidFill>
                <a:cs typeface="+mn-ea"/>
                <a:sym typeface="+mn-lt"/>
              </a:rPr>
              <a:t>3</a:t>
            </a:r>
          </a:p>
        </p:txBody>
      </p:sp>
      <p:sp>
        <p:nvSpPr>
          <p:cNvPr id="21" name="文本框 20"/>
          <p:cNvSpPr txBox="1"/>
          <p:nvPr/>
        </p:nvSpPr>
        <p:spPr>
          <a:xfrm>
            <a:off x="1628775" y="3134360"/>
            <a:ext cx="5688330" cy="82994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pPr>
            <a:r>
              <a:rPr lang="zh-CN" altLang="en-US" sz="4800" b="1" dirty="0" smtClean="0">
                <a:solidFill>
                  <a:schemeClr val="accent1"/>
                </a:solidFill>
                <a:cs typeface="+mn-ea"/>
                <a:sym typeface="+mn-ea"/>
              </a:rPr>
              <a:t>注意事项</a:t>
            </a:r>
            <a:endParaRPr lang="zh-CN" altLang="en-US" sz="4800" b="1" dirty="0">
              <a:solidFill>
                <a:schemeClr val="accent1"/>
              </a:solidFill>
              <a:cs typeface="+mn-ea"/>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1250" advTm="0">
        <p:cut/>
      </p:transition>
    </mc:Choice>
    <mc:Fallback xmlns="">
      <p:transition spd="slow" advTm="0">
        <p:cut/>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433070" y="246380"/>
            <a:ext cx="5345430" cy="3695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r>
              <a:rPr lang="zh-CN" altLang="en-US" sz="2600" b="1" dirty="0" smtClean="0">
                <a:solidFill>
                  <a:schemeClr val="accent1"/>
                </a:solidFill>
                <a:cs typeface="+mn-ea"/>
                <a:sym typeface="+mn-ea"/>
              </a:rPr>
              <a:t>（</a:t>
            </a:r>
            <a:r>
              <a:rPr lang="en-US" altLang="zh-CN" sz="2600" b="1" dirty="0" smtClean="0">
                <a:solidFill>
                  <a:schemeClr val="accent1"/>
                </a:solidFill>
                <a:cs typeface="+mn-ea"/>
                <a:sym typeface="+mn-ea"/>
              </a:rPr>
              <a:t>1</a:t>
            </a:r>
            <a:r>
              <a:rPr lang="zh-CN" altLang="en-US" sz="2600" b="1" dirty="0" smtClean="0">
                <a:solidFill>
                  <a:schemeClr val="accent1"/>
                </a:solidFill>
                <a:cs typeface="+mn-ea"/>
                <a:sym typeface="+mn-ea"/>
              </a:rPr>
              <a:t>）电子印章</a:t>
            </a:r>
            <a:endParaRPr lang="zh-CN" altLang="en-US" sz="2600" b="1" dirty="0">
              <a:solidFill>
                <a:schemeClr val="accent1"/>
              </a:solidFill>
              <a:cs typeface="+mn-ea"/>
              <a:sym typeface="+mn-ea"/>
            </a:endParaRPr>
          </a:p>
        </p:txBody>
      </p:sp>
      <p:sp>
        <p:nvSpPr>
          <p:cNvPr id="12" name="文本框 2"/>
          <p:cNvSpPr txBox="1"/>
          <p:nvPr/>
        </p:nvSpPr>
        <p:spPr>
          <a:xfrm>
            <a:off x="694054" y="668655"/>
            <a:ext cx="7694369" cy="1708160"/>
          </a:xfrm>
          <a:prstGeom prst="rect">
            <a:avLst/>
          </a:prstGeom>
          <a:noFill/>
        </p:spPr>
        <p:txBody>
          <a:bodyPr wrap="square" rtlCol="0" anchor="t">
            <a:spAutoFit/>
          </a:bodyPr>
          <a:lstStyle/>
          <a:p>
            <a:pPr marL="342900" indent="-342900">
              <a:lnSpc>
                <a:spcPct val="150000"/>
              </a:lnSpc>
              <a:buFont typeface="+mj-ea"/>
              <a:buAutoNum type="circleNumDbPlain"/>
            </a:pPr>
            <a:r>
              <a:rPr lang="en-US" altLang="zh-CN" sz="1400" dirty="0" smtClean="0">
                <a:solidFill>
                  <a:schemeClr val="accent6"/>
                </a:solidFill>
                <a:latin typeface="+mn-ea"/>
                <a:cs typeface="楷体" panose="02010609060101010101" charset="-122"/>
              </a:rPr>
              <a:t>Windows</a:t>
            </a:r>
            <a:r>
              <a:rPr lang="zh-CN" altLang="en-US" sz="1400" dirty="0" smtClean="0">
                <a:solidFill>
                  <a:schemeClr val="accent6"/>
                </a:solidFill>
                <a:latin typeface="+mn-ea"/>
                <a:cs typeface="楷体" panose="02010609060101010101" charset="-122"/>
              </a:rPr>
              <a:t>操作系统电脑电子印章和国产化电脑配备的电子印章不可混用。</a:t>
            </a:r>
            <a:endParaRPr lang="en-US" altLang="zh-CN" sz="1400" dirty="0" smtClean="0">
              <a:solidFill>
                <a:schemeClr val="accent6"/>
              </a:solidFill>
              <a:latin typeface="+mn-ea"/>
              <a:cs typeface="楷体" panose="02010609060101010101" charset="-122"/>
            </a:endParaRPr>
          </a:p>
          <a:p>
            <a:pPr marL="342900" indent="-342900">
              <a:lnSpc>
                <a:spcPct val="150000"/>
              </a:lnSpc>
              <a:buFont typeface="+mj-ea"/>
              <a:buAutoNum type="circleNumDbPlain"/>
            </a:pPr>
            <a:r>
              <a:rPr lang="zh-CN" altLang="en-US" sz="1400" dirty="0" smtClean="0">
                <a:solidFill>
                  <a:schemeClr val="accent6"/>
                </a:solidFill>
                <a:latin typeface="+mn-ea"/>
                <a:cs typeface="楷体" panose="02010609060101010101" charset="-122"/>
              </a:rPr>
              <a:t>填写</a:t>
            </a:r>
            <a:r>
              <a:rPr lang="en-US" altLang="zh-CN" sz="1400" dirty="0" smtClean="0">
                <a:solidFill>
                  <a:schemeClr val="accent6"/>
                </a:solidFill>
                <a:latin typeface="+mn-ea"/>
                <a:cs typeface="楷体" panose="02010609060101010101" charset="-122"/>
              </a:rPr>
              <a:t>《XC</a:t>
            </a:r>
            <a:r>
              <a:rPr lang="zh-CN" altLang="en-US" sz="1400" dirty="0" smtClean="0">
                <a:solidFill>
                  <a:schemeClr val="accent6"/>
                </a:solidFill>
                <a:latin typeface="+mn-ea"/>
                <a:cs typeface="楷体" panose="02010609060101010101" charset="-122"/>
              </a:rPr>
              <a:t>电子印章领取证明</a:t>
            </a:r>
            <a:r>
              <a:rPr lang="en-US" altLang="zh-CN" sz="1400" dirty="0" smtClean="0">
                <a:solidFill>
                  <a:schemeClr val="accent6"/>
                </a:solidFill>
                <a:latin typeface="+mn-ea"/>
                <a:cs typeface="楷体" panose="02010609060101010101" charset="-122"/>
              </a:rPr>
              <a:t>》</a:t>
            </a:r>
            <a:r>
              <a:rPr lang="zh-CN" altLang="en-US" sz="1400" dirty="0" smtClean="0">
                <a:solidFill>
                  <a:schemeClr val="accent6"/>
                </a:solidFill>
                <a:latin typeface="+mn-ea"/>
                <a:cs typeface="楷体" panose="02010609060101010101" charset="-122"/>
              </a:rPr>
              <a:t>后，到合肥市信息中心信息技术服务部</a:t>
            </a:r>
            <a:r>
              <a:rPr lang="en-US" altLang="zh-CN" sz="1400" dirty="0" smtClean="0">
                <a:solidFill>
                  <a:schemeClr val="accent6"/>
                </a:solidFill>
                <a:latin typeface="+mn-ea"/>
                <a:cs typeface="楷体" panose="02010609060101010101" charset="-122"/>
              </a:rPr>
              <a:t>507</a:t>
            </a:r>
            <a:r>
              <a:rPr lang="zh-CN" altLang="en-US" sz="1400" dirty="0" smtClean="0">
                <a:solidFill>
                  <a:schemeClr val="accent6"/>
                </a:solidFill>
                <a:latin typeface="+mn-ea"/>
                <a:cs typeface="楷体" panose="02010609060101010101" charset="-122"/>
              </a:rPr>
              <a:t>联系程乐领取</a:t>
            </a:r>
            <a:r>
              <a:rPr lang="en-US" altLang="zh-CN" sz="1400" dirty="0">
                <a:solidFill>
                  <a:schemeClr val="accent6"/>
                </a:solidFill>
                <a:latin typeface="+mn-ea"/>
                <a:cs typeface="楷体" panose="02010609060101010101" charset="-122"/>
              </a:rPr>
              <a:t>XC</a:t>
            </a:r>
            <a:r>
              <a:rPr lang="zh-CN" altLang="en-US" sz="1400" dirty="0">
                <a:solidFill>
                  <a:schemeClr val="accent6"/>
                </a:solidFill>
                <a:latin typeface="+mn-ea"/>
                <a:cs typeface="楷体" panose="02010609060101010101" charset="-122"/>
              </a:rPr>
              <a:t>版电子印章</a:t>
            </a:r>
            <a:r>
              <a:rPr lang="zh-CN" altLang="en-US" sz="1400" dirty="0" smtClean="0">
                <a:solidFill>
                  <a:schemeClr val="accent6"/>
                </a:solidFill>
                <a:latin typeface="+mn-ea"/>
                <a:cs typeface="楷体" panose="02010609060101010101" charset="-122"/>
              </a:rPr>
              <a:t>。</a:t>
            </a:r>
            <a:endParaRPr lang="en-US" altLang="zh-CN" sz="1400" dirty="0" smtClean="0">
              <a:solidFill>
                <a:schemeClr val="accent6"/>
              </a:solidFill>
              <a:latin typeface="+mn-ea"/>
              <a:cs typeface="楷体" panose="02010609060101010101" charset="-122"/>
            </a:endParaRPr>
          </a:p>
          <a:p>
            <a:pPr marL="342900" indent="-342900">
              <a:lnSpc>
                <a:spcPct val="150000"/>
              </a:lnSpc>
              <a:buFont typeface="+mj-ea"/>
              <a:buAutoNum type="circleNumDbPlain"/>
            </a:pPr>
            <a:r>
              <a:rPr lang="zh-CN" altLang="en-US" sz="1400" dirty="0" smtClean="0">
                <a:solidFill>
                  <a:schemeClr val="accent6"/>
                </a:solidFill>
                <a:latin typeface="+mn-ea"/>
                <a:cs typeface="楷体" panose="02010609060101010101" charset="-122"/>
              </a:rPr>
              <a:t>受兼容影响，联合用印时，不支持在先在国产化电脑印后，再到</a:t>
            </a:r>
            <a:r>
              <a:rPr lang="en-US" altLang="zh-CN" sz="1400" dirty="0" smtClean="0">
                <a:solidFill>
                  <a:schemeClr val="accent6"/>
                </a:solidFill>
                <a:latin typeface="+mn-ea"/>
                <a:cs typeface="楷体" panose="02010609060101010101" charset="-122"/>
              </a:rPr>
              <a:t>Windows</a:t>
            </a:r>
            <a:r>
              <a:rPr lang="zh-CN" altLang="en-US" sz="1400" dirty="0" smtClean="0">
                <a:solidFill>
                  <a:schemeClr val="accent6"/>
                </a:solidFill>
                <a:latin typeface="+mn-ea"/>
                <a:cs typeface="楷体" panose="02010609060101010101" charset="-122"/>
              </a:rPr>
              <a:t>电脑用印。</a:t>
            </a:r>
            <a:endParaRPr lang="en-US" altLang="zh-CN" sz="1400" dirty="0" smtClean="0">
              <a:solidFill>
                <a:schemeClr val="accent6"/>
              </a:solidFill>
              <a:latin typeface="+mn-ea"/>
              <a:cs typeface="楷体" panose="02010609060101010101" charset="-122"/>
            </a:endParaRPr>
          </a:p>
          <a:p>
            <a:pPr marL="342900" indent="-342900">
              <a:lnSpc>
                <a:spcPct val="150000"/>
              </a:lnSpc>
              <a:buFont typeface="+mj-ea"/>
              <a:buAutoNum type="circleNumDbPlain"/>
            </a:pPr>
            <a:r>
              <a:rPr lang="zh-CN" altLang="en-US" sz="1400" dirty="0" smtClean="0">
                <a:solidFill>
                  <a:schemeClr val="accent6"/>
                </a:solidFill>
                <a:latin typeface="+mn-ea"/>
                <a:cs typeface="楷体" panose="02010609060101010101" charset="-122"/>
              </a:rPr>
              <a:t>国产化电脑用印加载时略慢，请勿反复点击，以免影响印章功能使用。</a:t>
            </a:r>
            <a:endParaRPr lang="en-US" altLang="zh-CN" sz="1400" dirty="0" smtClean="0">
              <a:solidFill>
                <a:schemeClr val="accent6"/>
              </a:solidFill>
              <a:latin typeface="+mn-ea"/>
              <a:cs typeface="楷体" panose="02010609060101010101" charset="-122"/>
            </a:endParaRPr>
          </a:p>
        </p:txBody>
      </p:sp>
      <p:sp>
        <p:nvSpPr>
          <p:cNvPr id="2" name="矩形 1"/>
          <p:cNvSpPr/>
          <p:nvPr/>
        </p:nvSpPr>
        <p:spPr>
          <a:xfrm>
            <a:off x="466269" y="4377361"/>
            <a:ext cx="1883808" cy="62753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Windows </a:t>
            </a:r>
            <a:r>
              <a:rPr lang="zh-CN" altLang="en-US" dirty="0" smtClean="0"/>
              <a:t>印章</a:t>
            </a:r>
            <a:endParaRPr lang="zh-CN" altLang="en-US"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6269" y="2376815"/>
            <a:ext cx="1883808" cy="1908000"/>
          </a:xfrm>
          <a:prstGeom prst="rect">
            <a:avLst/>
          </a:prstGeom>
          <a:ln>
            <a:noFill/>
          </a:ln>
          <a:effectLst>
            <a:outerShdw blurRad="292100" dist="139700" dir="2700000" algn="tl" rotWithShape="0">
              <a:srgbClr val="333333">
                <a:alpha val="65000"/>
              </a:srgbClr>
            </a:outerShdw>
          </a:effectLst>
        </p:spPr>
      </p:pic>
      <p:sp>
        <p:nvSpPr>
          <p:cNvPr id="8" name="矩形 7"/>
          <p:cNvSpPr/>
          <p:nvPr/>
        </p:nvSpPr>
        <p:spPr>
          <a:xfrm>
            <a:off x="2487117" y="4377361"/>
            <a:ext cx="1940867" cy="62753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国产电脑印章</a:t>
            </a:r>
            <a:endParaRPr lang="zh-CN" altLang="en-US" dirty="0"/>
          </a:p>
        </p:txBody>
      </p:sp>
      <p:pic>
        <p:nvPicPr>
          <p:cNvPr id="4099"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2403" r="5960"/>
          <a:stretch>
            <a:fillRect/>
          </a:stretch>
        </p:blipFill>
        <p:spPr bwMode="auto">
          <a:xfrm>
            <a:off x="2487117" y="2376815"/>
            <a:ext cx="1940867" cy="1908000"/>
          </a:xfrm>
          <a:prstGeom prst="rect">
            <a:avLst/>
          </a:prstGeom>
          <a:ln>
            <a:noFill/>
          </a:ln>
          <a:effectLst>
            <a:outerShdw blurRad="292100" dist="139700" dir="2700000" algn="tl" rotWithShape="0">
              <a:srgbClr val="333333">
                <a:alpha val="65000"/>
              </a:srgbClr>
            </a:outerShdw>
          </a:effectLst>
        </p:spPr>
      </p:pic>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14445" y="2376816"/>
            <a:ext cx="4090003" cy="262808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250">
        <p:cut/>
      </p:transition>
    </mc:Choice>
    <mc:Fallback xmlns="">
      <p:transition spd="slow">
        <p:cut/>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433070" y="246380"/>
            <a:ext cx="5345430" cy="3695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r>
              <a:rPr lang="zh-CN" altLang="en-US" sz="2600" b="1" dirty="0" smtClean="0">
                <a:solidFill>
                  <a:schemeClr val="accent1"/>
                </a:solidFill>
                <a:cs typeface="+mn-ea"/>
                <a:sym typeface="+mn-ea"/>
              </a:rPr>
              <a:t>（</a:t>
            </a:r>
            <a:r>
              <a:rPr lang="en-US" altLang="zh-CN" sz="2600" b="1" dirty="0" smtClean="0">
                <a:solidFill>
                  <a:schemeClr val="accent1"/>
                </a:solidFill>
                <a:cs typeface="+mn-ea"/>
                <a:sym typeface="+mn-ea"/>
              </a:rPr>
              <a:t>1</a:t>
            </a:r>
            <a:r>
              <a:rPr lang="zh-CN" altLang="en-US" sz="2600" b="1" dirty="0" smtClean="0">
                <a:solidFill>
                  <a:schemeClr val="accent1"/>
                </a:solidFill>
                <a:cs typeface="+mn-ea"/>
                <a:sym typeface="+mn-ea"/>
              </a:rPr>
              <a:t>）电子印章</a:t>
            </a:r>
            <a:endParaRPr lang="zh-CN" altLang="en-US" sz="2600" b="1" dirty="0">
              <a:solidFill>
                <a:schemeClr val="accent1"/>
              </a:solidFill>
              <a:cs typeface="+mn-ea"/>
              <a:sym typeface="+mn-ea"/>
            </a:endParaRPr>
          </a:p>
        </p:txBody>
      </p:sp>
      <p:sp>
        <p:nvSpPr>
          <p:cNvPr id="12" name="文本框 2"/>
          <p:cNvSpPr txBox="1"/>
          <p:nvPr/>
        </p:nvSpPr>
        <p:spPr>
          <a:xfrm>
            <a:off x="694054" y="668655"/>
            <a:ext cx="7694369" cy="700576"/>
          </a:xfrm>
          <a:prstGeom prst="rect">
            <a:avLst/>
          </a:prstGeom>
          <a:noFill/>
        </p:spPr>
        <p:txBody>
          <a:bodyPr wrap="square" rtlCol="0" anchor="t">
            <a:spAutoFit/>
          </a:bodyPr>
          <a:lstStyle/>
          <a:p>
            <a:pPr marL="342900" indent="-342900">
              <a:lnSpc>
                <a:spcPct val="150000"/>
              </a:lnSpc>
              <a:buFont typeface="+mj-ea"/>
              <a:buAutoNum type="circleNumDbPlain" startAt="4"/>
            </a:pPr>
            <a:r>
              <a:rPr lang="zh-CN" altLang="en-US" sz="1400" dirty="0" smtClean="0">
                <a:solidFill>
                  <a:schemeClr val="accent6"/>
                </a:solidFill>
                <a:latin typeface="+mn-ea"/>
                <a:cs typeface="楷体" panose="02010609060101010101" charset="-122"/>
              </a:rPr>
              <a:t>国产化电脑用印步骤。</a:t>
            </a:r>
            <a:endParaRPr lang="en-US" altLang="zh-CN" sz="1400" dirty="0" smtClean="0">
              <a:solidFill>
                <a:schemeClr val="accent6"/>
              </a:solidFill>
              <a:latin typeface="+mn-ea"/>
              <a:cs typeface="楷体" panose="02010609060101010101" charset="-122"/>
            </a:endParaRPr>
          </a:p>
          <a:p>
            <a:pPr>
              <a:lnSpc>
                <a:spcPct val="150000"/>
              </a:lnSpc>
            </a:pPr>
            <a:r>
              <a:rPr lang="en-US" altLang="zh-CN" sz="1400" dirty="0">
                <a:solidFill>
                  <a:schemeClr val="accent6"/>
                </a:solidFill>
                <a:latin typeface="+mn-ea"/>
                <a:cs typeface="楷体" panose="02010609060101010101" charset="-122"/>
              </a:rPr>
              <a:t> </a:t>
            </a:r>
            <a:r>
              <a:rPr lang="en-US" altLang="zh-CN" sz="1400" dirty="0" smtClean="0">
                <a:solidFill>
                  <a:schemeClr val="accent6"/>
                </a:solidFill>
                <a:latin typeface="+mn-ea"/>
                <a:cs typeface="楷体" panose="02010609060101010101" charset="-122"/>
              </a:rPr>
              <a:t>      1</a:t>
            </a:r>
            <a:r>
              <a:rPr lang="zh-CN" altLang="en-US" sz="1400" dirty="0" smtClean="0">
                <a:solidFill>
                  <a:schemeClr val="accent6"/>
                </a:solidFill>
                <a:latin typeface="+mn-ea"/>
                <a:cs typeface="楷体" panose="02010609060101010101" charset="-122"/>
              </a:rPr>
              <a:t>）点击用印；</a:t>
            </a:r>
            <a:r>
              <a:rPr lang="en-US" altLang="zh-CN" sz="1400" dirty="0" smtClean="0">
                <a:solidFill>
                  <a:schemeClr val="accent6"/>
                </a:solidFill>
                <a:latin typeface="+mn-ea"/>
                <a:cs typeface="楷体" panose="02010609060101010101" charset="-122"/>
              </a:rPr>
              <a:t>2</a:t>
            </a:r>
            <a:r>
              <a:rPr lang="zh-CN" altLang="en-US" sz="1400" dirty="0" smtClean="0">
                <a:solidFill>
                  <a:schemeClr val="accent6"/>
                </a:solidFill>
                <a:latin typeface="+mn-ea"/>
                <a:cs typeface="楷体" panose="02010609060101010101" charset="-122"/>
              </a:rPr>
              <a:t>）弹出的</a:t>
            </a:r>
            <a:r>
              <a:rPr lang="en-US" altLang="zh-CN" sz="1400" dirty="0" smtClean="0">
                <a:solidFill>
                  <a:schemeClr val="accent6"/>
                </a:solidFill>
                <a:latin typeface="+mn-ea"/>
                <a:cs typeface="楷体" panose="02010609060101010101" charset="-122"/>
              </a:rPr>
              <a:t>OFD</a:t>
            </a:r>
            <a:r>
              <a:rPr lang="zh-CN" altLang="en-US" sz="1400" dirty="0" smtClean="0">
                <a:solidFill>
                  <a:schemeClr val="accent6"/>
                </a:solidFill>
                <a:latin typeface="+mn-ea"/>
                <a:cs typeface="楷体" panose="02010609060101010101" charset="-122"/>
              </a:rPr>
              <a:t>用印界面点击印章；</a:t>
            </a:r>
            <a:r>
              <a:rPr lang="en-US" altLang="zh-CN" sz="1400" dirty="0" smtClean="0">
                <a:solidFill>
                  <a:schemeClr val="accent6"/>
                </a:solidFill>
                <a:latin typeface="+mn-ea"/>
                <a:cs typeface="楷体" panose="02010609060101010101" charset="-122"/>
              </a:rPr>
              <a:t>3</a:t>
            </a:r>
            <a:r>
              <a:rPr lang="zh-CN" altLang="en-US" sz="1400" dirty="0" smtClean="0">
                <a:solidFill>
                  <a:schemeClr val="accent6"/>
                </a:solidFill>
                <a:latin typeface="+mn-ea"/>
                <a:cs typeface="楷体" panose="02010609060101010101" charset="-122"/>
              </a:rPr>
              <a:t>）单击印章列表中“</a:t>
            </a:r>
            <a:r>
              <a:rPr lang="en-US" altLang="zh-CN" sz="1400" dirty="0" err="1" smtClean="0">
                <a:solidFill>
                  <a:schemeClr val="accent6"/>
                </a:solidFill>
                <a:latin typeface="+mn-ea"/>
                <a:cs typeface="楷体" panose="02010609060101010101" charset="-122"/>
              </a:rPr>
              <a:t>KingGrid</a:t>
            </a:r>
            <a:r>
              <a:rPr lang="zh-CN" altLang="en-US" sz="1400" dirty="0" smtClean="0">
                <a:solidFill>
                  <a:schemeClr val="accent6"/>
                </a:solidFill>
                <a:latin typeface="+mn-ea"/>
                <a:cs typeface="楷体" panose="02010609060101010101" charset="-122"/>
              </a:rPr>
              <a:t>”</a:t>
            </a:r>
            <a:endParaRPr lang="en-US" altLang="zh-CN" sz="1400" dirty="0" smtClean="0">
              <a:solidFill>
                <a:schemeClr val="accent6"/>
              </a:solidFill>
              <a:latin typeface="+mn-ea"/>
              <a:cs typeface="楷体" panose="02010609060101010101" charset="-122"/>
            </a:endParaRPr>
          </a:p>
        </p:txBody>
      </p:sp>
      <p:pic>
        <p:nvPicPr>
          <p:cNvPr id="2" name="图片 1"/>
          <p:cNvPicPr>
            <a:picLocks noChangeAspect="1"/>
          </p:cNvPicPr>
          <p:nvPr/>
        </p:nvPicPr>
        <p:blipFill>
          <a:blip r:embed="rId3"/>
          <a:stretch>
            <a:fillRect/>
          </a:stretch>
        </p:blipFill>
        <p:spPr>
          <a:xfrm>
            <a:off x="1013198" y="1509567"/>
            <a:ext cx="3498215" cy="3342005"/>
          </a:xfrm>
          <a:prstGeom prst="rect">
            <a:avLst/>
          </a:prstGeom>
          <a:ln>
            <a:noFill/>
          </a:ln>
          <a:effectLst>
            <a:outerShdw blurRad="292100" dist="139700" dir="2700000" algn="tl" rotWithShape="0">
              <a:srgbClr val="333333">
                <a:alpha val="65000"/>
              </a:srgbClr>
            </a:outerShdw>
          </a:effectLst>
        </p:spPr>
      </p:pic>
      <p:pic>
        <p:nvPicPr>
          <p:cNvPr id="4" name="图片 3"/>
          <p:cNvPicPr>
            <a:picLocks noChangeAspect="1"/>
          </p:cNvPicPr>
          <p:nvPr/>
        </p:nvPicPr>
        <p:blipFill>
          <a:blip r:embed="rId4"/>
          <a:stretch>
            <a:fillRect/>
          </a:stretch>
        </p:blipFill>
        <p:spPr>
          <a:xfrm>
            <a:off x="4788024" y="1489210"/>
            <a:ext cx="3237865" cy="3342640"/>
          </a:xfrm>
          <a:prstGeom prst="rect">
            <a:avLst/>
          </a:prstGeom>
          <a:ln>
            <a:noFill/>
          </a:ln>
          <a:effectLst>
            <a:outerShdw blurRad="292100" dist="139700" dir="2700000" algn="tl" rotWithShape="0">
              <a:srgbClr val="333333">
                <a:alpha val="65000"/>
              </a:srgbClr>
            </a:outerShdw>
          </a:effectLst>
        </p:spPr>
      </p:pic>
      <p:pic>
        <p:nvPicPr>
          <p:cNvPr id="1032"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73206" y="1995686"/>
            <a:ext cx="2084090" cy="2508126"/>
          </a:xfrm>
          <a:prstGeom prst="rect">
            <a:avLst/>
          </a:prstGeom>
          <a:ln>
            <a:noFill/>
          </a:ln>
          <a:effectLst>
            <a:outerShdw blurRad="292100" dist="139700" dir="2700000" algn="tl" rotWithShape="0">
              <a:srgbClr val="333333">
                <a:alpha val="65000"/>
              </a:srgbClr>
            </a:outerShdw>
          </a:effectLst>
        </p:spPr>
      </p:pic>
    </p:spTree>
  </p:cSld>
  <p:clrMapOvr>
    <a:masterClrMapping/>
  </p:clrMapOvr>
  <mc:AlternateContent xmlns:mc="http://schemas.openxmlformats.org/markup-compatibility/2006" xmlns:p14="http://schemas.microsoft.com/office/powerpoint/2010/main">
    <mc:Choice Requires="p14">
      <p:transition spd="slow" p14:dur="1250">
        <p:cut/>
      </p:transition>
    </mc:Choice>
    <mc:Fallback xmlns="">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32"/>
                                        </p:tgtEl>
                                        <p:attrNameLst>
                                          <p:attrName>style.visibility</p:attrName>
                                        </p:attrNameLst>
                                      </p:cBhvr>
                                      <p:to>
                                        <p:strVal val="visible"/>
                                      </p:to>
                                    </p:set>
                                    <p:anim calcmode="lin" valueType="num">
                                      <p:cBhvr additive="base">
                                        <p:cTn id="7" dur="500" fill="hold"/>
                                        <p:tgtEl>
                                          <p:spTgt spid="1032"/>
                                        </p:tgtEl>
                                        <p:attrNameLst>
                                          <p:attrName>ppt_x</p:attrName>
                                        </p:attrNameLst>
                                      </p:cBhvr>
                                      <p:tavLst>
                                        <p:tav tm="0">
                                          <p:val>
                                            <p:strVal val="#ppt_x"/>
                                          </p:val>
                                        </p:tav>
                                        <p:tav tm="100000">
                                          <p:val>
                                            <p:strVal val="#ppt_x"/>
                                          </p:val>
                                        </p:tav>
                                      </p:tavLst>
                                    </p:anim>
                                    <p:anim calcmode="lin" valueType="num">
                                      <p:cBhvr additive="base">
                                        <p:cTn id="8" dur="500" fill="hold"/>
                                        <p:tgtEl>
                                          <p:spTgt spid="10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433070" y="246380"/>
            <a:ext cx="5345430" cy="3695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r>
              <a:rPr lang="zh-CN" altLang="en-US" sz="2600" b="1" dirty="0" smtClean="0">
                <a:solidFill>
                  <a:schemeClr val="accent1"/>
                </a:solidFill>
                <a:cs typeface="+mn-ea"/>
                <a:sym typeface="+mn-ea"/>
              </a:rPr>
              <a:t>（</a:t>
            </a:r>
            <a:r>
              <a:rPr lang="en-US" altLang="zh-CN" sz="2600" b="1" dirty="0" smtClean="0">
                <a:solidFill>
                  <a:schemeClr val="accent1"/>
                </a:solidFill>
                <a:cs typeface="+mn-ea"/>
                <a:sym typeface="+mn-ea"/>
              </a:rPr>
              <a:t>1</a:t>
            </a:r>
            <a:r>
              <a:rPr lang="zh-CN" altLang="en-US" sz="2600" b="1" dirty="0" smtClean="0">
                <a:solidFill>
                  <a:schemeClr val="accent1"/>
                </a:solidFill>
                <a:cs typeface="+mn-ea"/>
                <a:sym typeface="+mn-ea"/>
              </a:rPr>
              <a:t>）电子印章</a:t>
            </a:r>
            <a:endParaRPr lang="zh-CN" altLang="en-US" sz="2600" b="1" dirty="0">
              <a:solidFill>
                <a:schemeClr val="accent1"/>
              </a:solidFill>
              <a:cs typeface="+mn-ea"/>
              <a:sym typeface="+mn-ea"/>
            </a:endParaRPr>
          </a:p>
        </p:txBody>
      </p:sp>
      <p:sp>
        <p:nvSpPr>
          <p:cNvPr id="12" name="文本框 2"/>
          <p:cNvSpPr txBox="1"/>
          <p:nvPr/>
        </p:nvSpPr>
        <p:spPr>
          <a:xfrm>
            <a:off x="694054" y="668655"/>
            <a:ext cx="7694369" cy="1061829"/>
          </a:xfrm>
          <a:prstGeom prst="rect">
            <a:avLst/>
          </a:prstGeom>
          <a:noFill/>
        </p:spPr>
        <p:txBody>
          <a:bodyPr wrap="square" rtlCol="0" anchor="t">
            <a:spAutoFit/>
          </a:bodyPr>
          <a:lstStyle/>
          <a:p>
            <a:pPr marL="342900" indent="-342900">
              <a:lnSpc>
                <a:spcPct val="150000"/>
              </a:lnSpc>
              <a:buFont typeface="+mj-ea"/>
              <a:buAutoNum type="circleNumDbPlain" startAt="4"/>
            </a:pPr>
            <a:r>
              <a:rPr lang="zh-CN" altLang="en-US" sz="1400" dirty="0" smtClean="0">
                <a:solidFill>
                  <a:schemeClr val="accent6"/>
                </a:solidFill>
                <a:latin typeface="+mn-ea"/>
                <a:cs typeface="楷体" panose="02010609060101010101" charset="-122"/>
              </a:rPr>
              <a:t>国产化电脑用印步骤。</a:t>
            </a:r>
            <a:endParaRPr lang="en-US" altLang="zh-CN" sz="1400" dirty="0" smtClean="0">
              <a:solidFill>
                <a:schemeClr val="accent6"/>
              </a:solidFill>
              <a:latin typeface="+mn-ea"/>
              <a:cs typeface="楷体" panose="02010609060101010101" charset="-122"/>
            </a:endParaRPr>
          </a:p>
          <a:p>
            <a:pPr>
              <a:lnSpc>
                <a:spcPct val="150000"/>
              </a:lnSpc>
            </a:pPr>
            <a:r>
              <a:rPr lang="en-US" altLang="zh-CN" sz="1400" dirty="0">
                <a:solidFill>
                  <a:schemeClr val="accent6"/>
                </a:solidFill>
                <a:latin typeface="+mn-ea"/>
                <a:cs typeface="楷体" panose="02010609060101010101" charset="-122"/>
              </a:rPr>
              <a:t> </a:t>
            </a:r>
            <a:r>
              <a:rPr lang="en-US" altLang="zh-CN" sz="1400" dirty="0" smtClean="0">
                <a:solidFill>
                  <a:schemeClr val="accent6"/>
                </a:solidFill>
                <a:latin typeface="+mn-ea"/>
                <a:cs typeface="楷体" panose="02010609060101010101" charset="-122"/>
              </a:rPr>
              <a:t>      4</a:t>
            </a:r>
            <a:r>
              <a:rPr lang="zh-CN" altLang="en-US" sz="1400" dirty="0" smtClean="0">
                <a:solidFill>
                  <a:schemeClr val="accent6"/>
                </a:solidFill>
                <a:latin typeface="+mn-ea"/>
                <a:cs typeface="楷体" panose="02010609060101010101" charset="-122"/>
              </a:rPr>
              <a:t>）移动鼠标光标，将印章放到盖章处单击左键即可完成盖章动作。</a:t>
            </a:r>
            <a:endParaRPr lang="en-US" altLang="zh-CN" sz="1400" dirty="0" smtClean="0">
              <a:solidFill>
                <a:schemeClr val="accent6"/>
              </a:solidFill>
              <a:latin typeface="+mn-ea"/>
              <a:cs typeface="楷体" panose="02010609060101010101" charset="-122"/>
            </a:endParaRPr>
          </a:p>
          <a:p>
            <a:pPr>
              <a:lnSpc>
                <a:spcPct val="150000"/>
              </a:lnSpc>
            </a:pPr>
            <a:r>
              <a:rPr lang="en-US" altLang="zh-CN" sz="1400" dirty="0">
                <a:solidFill>
                  <a:schemeClr val="accent6"/>
                </a:solidFill>
                <a:latin typeface="+mn-ea"/>
                <a:cs typeface="楷体" panose="02010609060101010101" charset="-122"/>
              </a:rPr>
              <a:t> </a:t>
            </a:r>
            <a:r>
              <a:rPr lang="en-US" altLang="zh-CN" sz="1400" dirty="0" smtClean="0">
                <a:solidFill>
                  <a:schemeClr val="accent6"/>
                </a:solidFill>
                <a:latin typeface="+mn-ea"/>
                <a:cs typeface="楷体" panose="02010609060101010101" charset="-122"/>
              </a:rPr>
              <a:t>      5</a:t>
            </a:r>
            <a:r>
              <a:rPr lang="zh-CN" altLang="en-US" sz="1400" dirty="0" smtClean="0">
                <a:solidFill>
                  <a:schemeClr val="accent6"/>
                </a:solidFill>
                <a:latin typeface="+mn-ea"/>
                <a:cs typeface="楷体" panose="02010609060101010101" charset="-122"/>
              </a:rPr>
              <a:t>）若需要撤销印章，则需要在用印的位置单击右键，选择“移除电子印章”即可。</a:t>
            </a:r>
            <a:endParaRPr lang="en-US" altLang="zh-CN" sz="1400" dirty="0" smtClean="0">
              <a:solidFill>
                <a:schemeClr val="accent6"/>
              </a:solidFill>
              <a:latin typeface="+mn-ea"/>
              <a:cs typeface="楷体" panose="02010609060101010101" charset="-122"/>
            </a:endParaRPr>
          </a:p>
        </p:txBody>
      </p:sp>
      <p:pic>
        <p:nvPicPr>
          <p:cNvPr id="2" name="图片 1"/>
          <p:cNvPicPr>
            <a:picLocks noChangeAspect="1"/>
          </p:cNvPicPr>
          <p:nvPr/>
        </p:nvPicPr>
        <p:blipFill>
          <a:blip r:embed="rId3"/>
          <a:stretch>
            <a:fillRect/>
          </a:stretch>
        </p:blipFill>
        <p:spPr>
          <a:xfrm>
            <a:off x="744855" y="1652270"/>
            <a:ext cx="3537585" cy="3350260"/>
          </a:xfrm>
          <a:prstGeom prst="rect">
            <a:avLst/>
          </a:prstGeom>
          <a:ln>
            <a:noFill/>
          </a:ln>
          <a:effectLst>
            <a:outerShdw blurRad="292100" dist="139700" dir="2700000" algn="tl" rotWithShape="0">
              <a:srgbClr val="333333">
                <a:alpha val="65000"/>
              </a:srgbClr>
            </a:outerShdw>
          </a:effectLst>
        </p:spPr>
      </p:pic>
      <p:pic>
        <p:nvPicPr>
          <p:cNvPr id="3" name="图片 2"/>
          <p:cNvPicPr>
            <a:picLocks noChangeAspect="1"/>
          </p:cNvPicPr>
          <p:nvPr/>
        </p:nvPicPr>
        <p:blipFill>
          <a:blip r:embed="rId4"/>
          <a:stretch>
            <a:fillRect/>
          </a:stretch>
        </p:blipFill>
        <p:spPr>
          <a:xfrm>
            <a:off x="1708479" y="2528690"/>
            <a:ext cx="1751330" cy="1548130"/>
          </a:xfrm>
          <a:prstGeom prst="rect">
            <a:avLst/>
          </a:prstGeom>
          <a:ln>
            <a:noFill/>
          </a:ln>
          <a:effectLst>
            <a:outerShdw blurRad="292100" dist="139700" dir="2700000" algn="tl" rotWithShape="0">
              <a:srgbClr val="333333">
                <a:alpha val="65000"/>
              </a:srgbClr>
            </a:outerShdw>
          </a:effectLst>
        </p:spPr>
      </p:pic>
      <p:pic>
        <p:nvPicPr>
          <p:cNvPr id="5" name="图片 4"/>
          <p:cNvPicPr>
            <a:picLocks noChangeAspect="1"/>
          </p:cNvPicPr>
          <p:nvPr/>
        </p:nvPicPr>
        <p:blipFill>
          <a:blip r:embed="rId5"/>
          <a:stretch>
            <a:fillRect/>
          </a:stretch>
        </p:blipFill>
        <p:spPr>
          <a:xfrm>
            <a:off x="4851400" y="1730375"/>
            <a:ext cx="3021330" cy="3272155"/>
          </a:xfrm>
          <a:prstGeom prst="rect">
            <a:avLst/>
          </a:prstGeom>
          <a:ln>
            <a:noFill/>
          </a:ln>
          <a:effectLst>
            <a:outerShdw blurRad="292100" dist="139700" dir="2700000" algn="tl" rotWithShape="0">
              <a:srgbClr val="333333">
                <a:alpha val="65000"/>
              </a:srgbClr>
            </a:outerShdw>
          </a:effectLst>
        </p:spPr>
      </p:pic>
      <p:pic>
        <p:nvPicPr>
          <p:cNvPr id="6" name="图片 5"/>
          <p:cNvPicPr>
            <a:picLocks noChangeAspect="1"/>
          </p:cNvPicPr>
          <p:nvPr/>
        </p:nvPicPr>
        <p:blipFill>
          <a:blip r:embed="rId6"/>
          <a:stretch>
            <a:fillRect/>
          </a:stretch>
        </p:blipFill>
        <p:spPr>
          <a:xfrm>
            <a:off x="5506085" y="2553335"/>
            <a:ext cx="1915160" cy="1412875"/>
          </a:xfrm>
          <a:prstGeom prst="rect">
            <a:avLst/>
          </a:prstGeom>
          <a:ln>
            <a:noFill/>
          </a:ln>
          <a:effectLst>
            <a:outerShdw blurRad="292100" dist="139700" dir="2700000" algn="tl" rotWithShape="0">
              <a:srgbClr val="333333">
                <a:alpha val="65000"/>
              </a:srgbClr>
            </a:outerShdw>
          </a:effectLst>
        </p:spPr>
      </p:pic>
    </p:spTree>
  </p:cSld>
  <p:clrMapOvr>
    <a:masterClrMapping/>
  </p:clrMapOvr>
  <mc:AlternateContent xmlns:mc="http://schemas.openxmlformats.org/markup-compatibility/2006" xmlns:p14="http://schemas.microsoft.com/office/powerpoint/2010/main">
    <mc:Choice Requires="p14">
      <p:transition spd="slow" p14:dur="1250">
        <p:cut/>
      </p:transition>
    </mc:Choice>
    <mc:Fallback xmlns="">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433070" y="246380"/>
            <a:ext cx="5345430" cy="3695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r>
              <a:rPr lang="zh-CN" altLang="en-US" sz="2600" b="1" dirty="0" smtClean="0">
                <a:solidFill>
                  <a:schemeClr val="accent1"/>
                </a:solidFill>
                <a:cs typeface="+mn-ea"/>
                <a:sym typeface="+mn-ea"/>
              </a:rPr>
              <a:t>（</a:t>
            </a:r>
            <a:r>
              <a:rPr lang="en-US" altLang="zh-CN" sz="2600" b="1" dirty="0" smtClean="0">
                <a:solidFill>
                  <a:schemeClr val="accent1"/>
                </a:solidFill>
                <a:cs typeface="+mn-ea"/>
                <a:sym typeface="+mn-ea"/>
              </a:rPr>
              <a:t>1</a:t>
            </a:r>
            <a:r>
              <a:rPr lang="zh-CN" altLang="en-US" sz="2600" b="1" dirty="0" smtClean="0">
                <a:solidFill>
                  <a:schemeClr val="accent1"/>
                </a:solidFill>
                <a:cs typeface="+mn-ea"/>
                <a:sym typeface="+mn-ea"/>
              </a:rPr>
              <a:t>）电子印章</a:t>
            </a:r>
            <a:endParaRPr lang="zh-CN" altLang="en-US" sz="2600" b="1" dirty="0">
              <a:solidFill>
                <a:schemeClr val="accent1"/>
              </a:solidFill>
              <a:cs typeface="+mn-ea"/>
              <a:sym typeface="+mn-ea"/>
            </a:endParaRPr>
          </a:p>
        </p:txBody>
      </p:sp>
      <p:sp>
        <p:nvSpPr>
          <p:cNvPr id="12" name="文本框 2"/>
          <p:cNvSpPr txBox="1"/>
          <p:nvPr/>
        </p:nvSpPr>
        <p:spPr>
          <a:xfrm>
            <a:off x="694054" y="668655"/>
            <a:ext cx="7694369" cy="738664"/>
          </a:xfrm>
          <a:prstGeom prst="rect">
            <a:avLst/>
          </a:prstGeom>
          <a:noFill/>
        </p:spPr>
        <p:txBody>
          <a:bodyPr wrap="square" rtlCol="0" anchor="t">
            <a:spAutoFit/>
          </a:bodyPr>
          <a:lstStyle/>
          <a:p>
            <a:pPr marL="342900" indent="-342900">
              <a:lnSpc>
                <a:spcPct val="150000"/>
              </a:lnSpc>
              <a:buFont typeface="+mj-ea"/>
              <a:buAutoNum type="circleNumDbPlain" startAt="4"/>
            </a:pPr>
            <a:r>
              <a:rPr lang="zh-CN" altLang="en-US" sz="1400" dirty="0" smtClean="0">
                <a:solidFill>
                  <a:schemeClr val="accent6"/>
                </a:solidFill>
                <a:latin typeface="+mn-ea"/>
                <a:cs typeface="楷体" panose="02010609060101010101" charset="-122"/>
              </a:rPr>
              <a:t>国产化电脑用印步骤。</a:t>
            </a:r>
            <a:endParaRPr lang="en-US" altLang="zh-CN" sz="1400" dirty="0" smtClean="0">
              <a:solidFill>
                <a:schemeClr val="accent6"/>
              </a:solidFill>
              <a:latin typeface="+mn-ea"/>
              <a:cs typeface="楷体" panose="02010609060101010101" charset="-122"/>
            </a:endParaRPr>
          </a:p>
          <a:p>
            <a:pPr>
              <a:lnSpc>
                <a:spcPct val="150000"/>
              </a:lnSpc>
            </a:pPr>
            <a:r>
              <a:rPr lang="en-US" altLang="zh-CN" sz="1400" dirty="0">
                <a:solidFill>
                  <a:schemeClr val="accent6"/>
                </a:solidFill>
                <a:latin typeface="+mn-ea"/>
                <a:cs typeface="楷体" panose="02010609060101010101" charset="-122"/>
              </a:rPr>
              <a:t> </a:t>
            </a:r>
            <a:r>
              <a:rPr lang="en-US" altLang="zh-CN" sz="1400" dirty="0" smtClean="0">
                <a:solidFill>
                  <a:schemeClr val="accent6"/>
                </a:solidFill>
                <a:latin typeface="+mn-ea"/>
                <a:cs typeface="楷体" panose="02010609060101010101" charset="-122"/>
              </a:rPr>
              <a:t>      6</a:t>
            </a:r>
            <a:r>
              <a:rPr lang="zh-CN" altLang="en-US" sz="1400" dirty="0" smtClean="0">
                <a:solidFill>
                  <a:schemeClr val="accent6"/>
                </a:solidFill>
                <a:latin typeface="+mn-ea"/>
                <a:cs typeface="楷体" panose="02010609060101010101" charset="-122"/>
              </a:rPr>
              <a:t>）国产化电脑快速发文需要点击“用印”按钮。</a:t>
            </a:r>
            <a:endParaRPr lang="en-US" altLang="zh-CN" sz="1400" dirty="0" smtClean="0">
              <a:solidFill>
                <a:schemeClr val="accent6"/>
              </a:solidFill>
              <a:latin typeface="+mn-ea"/>
              <a:cs typeface="楷体" panose="02010609060101010101" charset="-122"/>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62181" y="1380572"/>
            <a:ext cx="6758113" cy="36000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38406236"/>
      </p:ext>
    </p:extLst>
  </p:cSld>
  <p:clrMapOvr>
    <a:masterClrMapping/>
  </p:clrMapOvr>
  <mc:AlternateContent xmlns:mc="http://schemas.openxmlformats.org/markup-compatibility/2006" xmlns:p14="http://schemas.microsoft.com/office/powerpoint/2010/main">
    <mc:Choice Requires="p14">
      <p:transition spd="slow" p14:dur="1250">
        <p:cut/>
      </p:transition>
    </mc:Choice>
    <mc:Fallback xmlns="">
      <p:transition spd="slow">
        <p:cut/>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433070" y="246380"/>
            <a:ext cx="5345430" cy="3695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r>
              <a:rPr lang="zh-CN" altLang="en-US" sz="2600" b="1" dirty="0" smtClean="0">
                <a:solidFill>
                  <a:schemeClr val="accent1"/>
                </a:solidFill>
                <a:cs typeface="+mn-ea"/>
                <a:sym typeface="+mn-ea"/>
              </a:rPr>
              <a:t>（</a:t>
            </a:r>
            <a:r>
              <a:rPr lang="en-US" altLang="zh-CN" sz="2600" b="1" dirty="0" smtClean="0">
                <a:solidFill>
                  <a:schemeClr val="accent1"/>
                </a:solidFill>
                <a:cs typeface="+mn-ea"/>
                <a:sym typeface="+mn-ea"/>
              </a:rPr>
              <a:t>1</a:t>
            </a:r>
            <a:r>
              <a:rPr lang="zh-CN" altLang="en-US" sz="2600" b="1" dirty="0" smtClean="0">
                <a:solidFill>
                  <a:schemeClr val="accent1"/>
                </a:solidFill>
                <a:cs typeface="+mn-ea"/>
                <a:sym typeface="+mn-ea"/>
              </a:rPr>
              <a:t>）电子印章</a:t>
            </a:r>
            <a:endParaRPr lang="zh-CN" altLang="en-US" sz="2600" b="1" dirty="0">
              <a:solidFill>
                <a:schemeClr val="accent1"/>
              </a:solidFill>
              <a:cs typeface="+mn-ea"/>
              <a:sym typeface="+mn-ea"/>
            </a:endParaRPr>
          </a:p>
        </p:txBody>
      </p:sp>
      <p:sp>
        <p:nvSpPr>
          <p:cNvPr id="12" name="文本框 2"/>
          <p:cNvSpPr txBox="1"/>
          <p:nvPr/>
        </p:nvSpPr>
        <p:spPr>
          <a:xfrm>
            <a:off x="694054" y="668655"/>
            <a:ext cx="7694369" cy="738664"/>
          </a:xfrm>
          <a:prstGeom prst="rect">
            <a:avLst/>
          </a:prstGeom>
          <a:noFill/>
        </p:spPr>
        <p:txBody>
          <a:bodyPr wrap="square" rtlCol="0" anchor="t">
            <a:spAutoFit/>
          </a:bodyPr>
          <a:lstStyle/>
          <a:p>
            <a:pPr marL="342900" indent="-342900">
              <a:lnSpc>
                <a:spcPct val="150000"/>
              </a:lnSpc>
              <a:buFont typeface="+mj-ea"/>
              <a:buAutoNum type="circleNumDbPlain" startAt="4"/>
            </a:pPr>
            <a:r>
              <a:rPr lang="zh-CN" altLang="en-US" sz="1400" dirty="0" smtClean="0">
                <a:solidFill>
                  <a:schemeClr val="accent6"/>
                </a:solidFill>
                <a:latin typeface="+mn-ea"/>
                <a:cs typeface="楷体" panose="02010609060101010101" charset="-122"/>
              </a:rPr>
              <a:t>国产化电脑用印步骤。</a:t>
            </a:r>
            <a:endParaRPr lang="en-US" altLang="zh-CN" sz="1400" dirty="0" smtClean="0">
              <a:solidFill>
                <a:schemeClr val="accent6"/>
              </a:solidFill>
              <a:latin typeface="+mn-ea"/>
              <a:cs typeface="楷体" panose="02010609060101010101" charset="-122"/>
            </a:endParaRPr>
          </a:p>
          <a:p>
            <a:pPr>
              <a:lnSpc>
                <a:spcPct val="150000"/>
              </a:lnSpc>
            </a:pPr>
            <a:r>
              <a:rPr lang="en-US" altLang="zh-CN" sz="1400" dirty="0">
                <a:solidFill>
                  <a:schemeClr val="accent6"/>
                </a:solidFill>
                <a:latin typeface="+mn-ea"/>
                <a:cs typeface="楷体" panose="02010609060101010101" charset="-122"/>
              </a:rPr>
              <a:t> </a:t>
            </a:r>
            <a:r>
              <a:rPr lang="en-US" altLang="zh-CN" sz="1400" dirty="0" smtClean="0">
                <a:solidFill>
                  <a:schemeClr val="accent6"/>
                </a:solidFill>
                <a:latin typeface="+mn-ea"/>
                <a:cs typeface="楷体" panose="02010609060101010101" charset="-122"/>
              </a:rPr>
              <a:t>      6</a:t>
            </a:r>
            <a:r>
              <a:rPr lang="zh-CN" altLang="en-US" sz="1400" dirty="0" smtClean="0">
                <a:solidFill>
                  <a:schemeClr val="accent6"/>
                </a:solidFill>
                <a:latin typeface="+mn-ea"/>
                <a:cs typeface="楷体" panose="02010609060101010101" charset="-122"/>
              </a:rPr>
              <a:t>）国产化电脑快速发文需要点击“用印”按钮。</a:t>
            </a:r>
            <a:endParaRPr lang="en-US" altLang="zh-CN" sz="1400" dirty="0" smtClean="0">
              <a:solidFill>
                <a:schemeClr val="accent6"/>
              </a:solidFill>
              <a:latin typeface="+mn-ea"/>
              <a:cs typeface="楷体" panose="02010609060101010101" charset="-122"/>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61528" y="1383318"/>
            <a:ext cx="6759419" cy="36000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52206600"/>
      </p:ext>
    </p:extLst>
  </p:cSld>
  <p:clrMapOvr>
    <a:masterClrMapping/>
  </p:clrMapOvr>
  <mc:AlternateContent xmlns:mc="http://schemas.openxmlformats.org/markup-compatibility/2006" xmlns:p14="http://schemas.microsoft.com/office/powerpoint/2010/main">
    <mc:Choice Requires="p14">
      <p:transition spd="slow" p14:dur="1250">
        <p:cut/>
      </p:transition>
    </mc:Choice>
    <mc:Fallback xmlns="">
      <p:transition spd="slow">
        <p:cu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îşlïdè"/>
          <p:cNvSpPr txBox="1"/>
          <p:nvPr/>
        </p:nvSpPr>
        <p:spPr>
          <a:xfrm>
            <a:off x="3681413" y="939689"/>
            <a:ext cx="564197" cy="557997"/>
          </a:xfrm>
          <a:prstGeom prst="rect">
            <a:avLst/>
          </a:prstGeom>
          <a:noFill/>
        </p:spPr>
        <p:txBody>
          <a:bodyPr wrap="none" anchor="ctr">
            <a:normAutofit fontScale="97500" lnSpcReduction="10000"/>
          </a:bodyPr>
          <a:lstStyle/>
          <a:p>
            <a:pPr algn="ctr"/>
            <a:r>
              <a:rPr lang="en-US" altLang="zh-CN" sz="3200" dirty="0">
                <a:solidFill>
                  <a:schemeClr val="accent1">
                    <a:lumMod val="100000"/>
                  </a:schemeClr>
                </a:solidFill>
                <a:cs typeface="+mn-ea"/>
                <a:sym typeface="+mn-lt"/>
              </a:rPr>
              <a:t>1</a:t>
            </a:r>
          </a:p>
        </p:txBody>
      </p:sp>
      <p:sp>
        <p:nvSpPr>
          <p:cNvPr id="38" name="íSḷiḋê"/>
          <p:cNvSpPr txBox="1"/>
          <p:nvPr/>
        </p:nvSpPr>
        <p:spPr>
          <a:xfrm>
            <a:off x="4353843" y="1756319"/>
            <a:ext cx="3912665" cy="386080"/>
          </a:xfrm>
          <a:prstGeom prst="rect">
            <a:avLst/>
          </a:prstGeom>
          <a:noFill/>
        </p:spPr>
        <p:txBody>
          <a:bodyPr wrap="none" lIns="360000" tIns="0" rIns="0" bIns="0" anchor="b" anchorCtr="0">
            <a:noAutofit/>
          </a:bodyPr>
          <a:lstStyle/>
          <a:p>
            <a:pPr algn="l"/>
            <a:r>
              <a:rPr lang="zh-CN" altLang="en-US" sz="2400" b="1" dirty="0" smtClean="0">
                <a:solidFill>
                  <a:schemeClr val="accent3">
                    <a:lumMod val="100000"/>
                  </a:schemeClr>
                </a:solidFill>
                <a:cs typeface="+mn-ea"/>
                <a:sym typeface="+mn-lt"/>
              </a:rPr>
              <a:t>平台使用培训</a:t>
            </a:r>
            <a:endParaRPr lang="zh-CN" altLang="en-US" sz="2400" b="1" dirty="0">
              <a:solidFill>
                <a:schemeClr val="accent3">
                  <a:lumMod val="100000"/>
                </a:schemeClr>
              </a:solidFill>
              <a:cs typeface="+mn-ea"/>
              <a:sym typeface="+mn-lt"/>
            </a:endParaRPr>
          </a:p>
        </p:txBody>
      </p:sp>
      <p:sp>
        <p:nvSpPr>
          <p:cNvPr id="6" name="išľiḑe"/>
          <p:cNvSpPr txBox="1"/>
          <p:nvPr/>
        </p:nvSpPr>
        <p:spPr>
          <a:xfrm>
            <a:off x="3657509" y="1668530"/>
            <a:ext cx="608759" cy="557997"/>
          </a:xfrm>
          <a:prstGeom prst="rect">
            <a:avLst/>
          </a:prstGeom>
          <a:noFill/>
        </p:spPr>
        <p:txBody>
          <a:bodyPr wrap="none" anchor="ctr">
            <a:normAutofit fontScale="97500" lnSpcReduction="10000"/>
          </a:bodyPr>
          <a:lstStyle/>
          <a:p>
            <a:pPr algn="ctr"/>
            <a:r>
              <a:rPr lang="en-US" altLang="zh-CN" sz="3200" dirty="0">
                <a:solidFill>
                  <a:schemeClr val="accent2">
                    <a:lumMod val="100000"/>
                  </a:schemeClr>
                </a:solidFill>
                <a:cs typeface="+mn-ea"/>
                <a:sym typeface="+mn-lt"/>
              </a:rPr>
              <a:t>2</a:t>
            </a:r>
          </a:p>
        </p:txBody>
      </p:sp>
      <p:sp>
        <p:nvSpPr>
          <p:cNvPr id="8" name="ïṣļíḑé"/>
          <p:cNvSpPr txBox="1"/>
          <p:nvPr/>
        </p:nvSpPr>
        <p:spPr>
          <a:xfrm>
            <a:off x="3657509" y="2397371"/>
            <a:ext cx="620385" cy="557997"/>
          </a:xfrm>
          <a:prstGeom prst="rect">
            <a:avLst/>
          </a:prstGeom>
          <a:noFill/>
        </p:spPr>
        <p:txBody>
          <a:bodyPr wrap="none" anchor="ctr">
            <a:normAutofit fontScale="97500" lnSpcReduction="10000"/>
          </a:bodyPr>
          <a:lstStyle/>
          <a:p>
            <a:pPr algn="ctr"/>
            <a:r>
              <a:rPr lang="en-US" altLang="zh-CN" sz="3200">
                <a:solidFill>
                  <a:schemeClr val="accent3">
                    <a:lumMod val="100000"/>
                  </a:schemeClr>
                </a:solidFill>
                <a:cs typeface="+mn-ea"/>
                <a:sym typeface="+mn-lt"/>
              </a:rPr>
              <a:t>3</a:t>
            </a:r>
          </a:p>
        </p:txBody>
      </p:sp>
      <p:sp>
        <p:nvSpPr>
          <p:cNvPr id="23" name="iṧḷïḓê"/>
          <p:cNvSpPr txBox="1"/>
          <p:nvPr/>
        </p:nvSpPr>
        <p:spPr>
          <a:xfrm>
            <a:off x="1842199" y="1578273"/>
            <a:ext cx="439164" cy="497013"/>
          </a:xfrm>
          <a:prstGeom prst="rect">
            <a:avLst/>
          </a:prstGeom>
        </p:spPr>
        <p:txBody>
          <a:bodyPr wrap="none">
            <a:prstTxWarp prst="textPlain">
              <a:avLst/>
            </a:prstTxWarp>
            <a:normAutofit/>
          </a:bodyPr>
          <a:lstStyle/>
          <a:p>
            <a:r>
              <a:rPr lang="zh-CN" altLang="en-US" dirty="0">
                <a:solidFill>
                  <a:srgbClr val="1F487C"/>
                </a:solidFill>
                <a:cs typeface="+mn-ea"/>
                <a:sym typeface="+mn-lt"/>
              </a:rPr>
              <a:t>目</a:t>
            </a:r>
          </a:p>
        </p:txBody>
      </p:sp>
      <p:sp>
        <p:nvSpPr>
          <p:cNvPr id="24" name="ïṩľïḑe"/>
          <p:cNvSpPr/>
          <p:nvPr/>
        </p:nvSpPr>
        <p:spPr>
          <a:xfrm>
            <a:off x="2408097" y="1939774"/>
            <a:ext cx="561720" cy="564221"/>
          </a:xfrm>
          <a:prstGeom prst="rect">
            <a:avLst/>
          </a:prstGeom>
        </p:spPr>
        <p:txBody>
          <a:bodyPr wrap="none">
            <a:prstTxWarp prst="textPlain">
              <a:avLst/>
            </a:prstTxWarp>
            <a:normAutofit/>
          </a:bodyPr>
          <a:lstStyle/>
          <a:p>
            <a:r>
              <a:rPr lang="zh-CN" altLang="en-US" sz="2800" b="1" dirty="0">
                <a:solidFill>
                  <a:srgbClr val="1F487C"/>
                </a:solidFill>
                <a:cs typeface="+mn-ea"/>
                <a:sym typeface="+mn-lt"/>
              </a:rPr>
              <a:t>录</a:t>
            </a:r>
          </a:p>
        </p:txBody>
      </p:sp>
      <p:sp>
        <p:nvSpPr>
          <p:cNvPr id="25" name="íṧļiďè"/>
          <p:cNvSpPr/>
          <p:nvPr/>
        </p:nvSpPr>
        <p:spPr>
          <a:xfrm>
            <a:off x="1212127" y="2503995"/>
            <a:ext cx="1757690" cy="538411"/>
          </a:xfrm>
          <a:prstGeom prst="rect">
            <a:avLst/>
          </a:prstGeom>
        </p:spPr>
        <p:txBody>
          <a:bodyPr wrap="none">
            <a:normAutofit/>
          </a:bodyPr>
          <a:lstStyle/>
          <a:p>
            <a:pPr algn="ctr"/>
            <a:r>
              <a:rPr lang="en-US" altLang="zh-CN" sz="2400">
                <a:solidFill>
                  <a:srgbClr val="1F487C"/>
                </a:solidFill>
                <a:cs typeface="+mn-ea"/>
                <a:sym typeface="+mn-lt"/>
              </a:rPr>
              <a:t>CONTENTS</a:t>
            </a:r>
          </a:p>
        </p:txBody>
      </p:sp>
      <p:cxnSp>
        <p:nvCxnSpPr>
          <p:cNvPr id="26" name="Straight Connector 25"/>
          <p:cNvCxnSpPr/>
          <p:nvPr/>
        </p:nvCxnSpPr>
        <p:spPr>
          <a:xfrm flipH="1">
            <a:off x="1272668" y="2444518"/>
            <a:ext cx="915848" cy="0"/>
          </a:xfrm>
          <a:prstGeom prst="line">
            <a:avLst/>
          </a:prstGeom>
          <a:ln>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35"/>
          <p:cNvCxnSpPr/>
          <p:nvPr/>
        </p:nvCxnSpPr>
        <p:spPr>
          <a:xfrm>
            <a:off x="1316183" y="3000299"/>
            <a:ext cx="2175835" cy="0"/>
          </a:xfrm>
          <a:prstGeom prst="line">
            <a:avLst/>
          </a:prstGeom>
          <a:ln>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 name="íSļíḓé"/>
          <p:cNvSpPr txBox="1"/>
          <p:nvPr/>
        </p:nvSpPr>
        <p:spPr>
          <a:xfrm>
            <a:off x="4353843" y="1025304"/>
            <a:ext cx="3912665" cy="386210"/>
          </a:xfrm>
          <a:prstGeom prst="rect">
            <a:avLst/>
          </a:prstGeom>
          <a:noFill/>
        </p:spPr>
        <p:txBody>
          <a:bodyPr wrap="none" lIns="360000" tIns="0" rIns="0" bIns="0" anchor="b" anchorCtr="0">
            <a:noAutofit/>
          </a:bodyPr>
          <a:lstStyle/>
          <a:p>
            <a:pPr algn="l"/>
            <a:r>
              <a:rPr lang="zh-CN" altLang="en-US" sz="2400" b="1" dirty="0" smtClean="0">
                <a:solidFill>
                  <a:schemeClr val="accent3">
                    <a:lumMod val="100000"/>
                  </a:schemeClr>
                </a:solidFill>
                <a:cs typeface="+mn-ea"/>
                <a:sym typeface="+mn-ea"/>
              </a:rPr>
              <a:t>项目基本情况</a:t>
            </a:r>
            <a:endParaRPr lang="zh-CN" altLang="en-US" sz="2400" b="1" dirty="0">
              <a:solidFill>
                <a:schemeClr val="accent3">
                  <a:lumMod val="100000"/>
                </a:schemeClr>
              </a:solidFill>
              <a:cs typeface="+mn-ea"/>
              <a:sym typeface="+mn-ea"/>
            </a:endParaRPr>
          </a:p>
        </p:txBody>
      </p:sp>
      <p:sp>
        <p:nvSpPr>
          <p:cNvPr id="5" name="iSľïḍê"/>
          <p:cNvSpPr txBox="1"/>
          <p:nvPr/>
        </p:nvSpPr>
        <p:spPr>
          <a:xfrm>
            <a:off x="4353843" y="2487204"/>
            <a:ext cx="3912665" cy="386080"/>
          </a:xfrm>
          <a:prstGeom prst="rect">
            <a:avLst/>
          </a:prstGeom>
          <a:noFill/>
        </p:spPr>
        <p:txBody>
          <a:bodyPr wrap="none" lIns="360000" tIns="0" rIns="0" bIns="0" anchor="b" anchorCtr="0">
            <a:noAutofit/>
          </a:bodyPr>
          <a:lstStyle/>
          <a:p>
            <a:pPr algn="l"/>
            <a:r>
              <a:rPr lang="zh-CN" altLang="en-US" sz="2400" b="1" dirty="0">
                <a:solidFill>
                  <a:schemeClr val="accent5">
                    <a:lumMod val="100000"/>
                  </a:schemeClr>
                </a:solidFill>
                <a:cs typeface="+mn-ea"/>
                <a:sym typeface="+mn-ea"/>
              </a:rPr>
              <a:t>注意事项</a:t>
            </a:r>
          </a:p>
        </p:txBody>
      </p:sp>
      <p:sp>
        <p:nvSpPr>
          <p:cNvPr id="9" name="îṥľiḓé"/>
          <p:cNvSpPr txBox="1"/>
          <p:nvPr/>
        </p:nvSpPr>
        <p:spPr>
          <a:xfrm>
            <a:off x="3657509" y="3135102"/>
            <a:ext cx="608759" cy="557997"/>
          </a:xfrm>
          <a:prstGeom prst="rect">
            <a:avLst/>
          </a:prstGeom>
          <a:noFill/>
        </p:spPr>
        <p:txBody>
          <a:bodyPr wrap="none" anchor="ctr">
            <a:normAutofit fontScale="97500" lnSpcReduction="10000"/>
          </a:bodyPr>
          <a:lstStyle/>
          <a:p>
            <a:pPr algn="ctr"/>
            <a:r>
              <a:rPr lang="en-US" altLang="zh-CN" sz="3200" dirty="0">
                <a:solidFill>
                  <a:schemeClr val="accent4">
                    <a:lumMod val="100000"/>
                  </a:schemeClr>
                </a:solidFill>
                <a:cs typeface="+mn-ea"/>
                <a:sym typeface="+mn-lt"/>
              </a:rPr>
              <a:t>4</a:t>
            </a:r>
          </a:p>
        </p:txBody>
      </p:sp>
      <p:sp>
        <p:nvSpPr>
          <p:cNvPr id="13" name="íṧḷîḑé"/>
          <p:cNvSpPr txBox="1"/>
          <p:nvPr/>
        </p:nvSpPr>
        <p:spPr>
          <a:xfrm>
            <a:off x="4353843" y="3220629"/>
            <a:ext cx="3912665" cy="386080"/>
          </a:xfrm>
          <a:prstGeom prst="rect">
            <a:avLst/>
          </a:prstGeom>
          <a:noFill/>
        </p:spPr>
        <p:txBody>
          <a:bodyPr wrap="none" lIns="360000" tIns="0" rIns="0" bIns="0" anchor="b" anchorCtr="0">
            <a:noAutofit/>
          </a:bodyPr>
          <a:lstStyle/>
          <a:p>
            <a:pPr algn="l"/>
            <a:r>
              <a:rPr lang="zh-CN" altLang="en-US" sz="2400" b="1" dirty="0" smtClean="0">
                <a:solidFill>
                  <a:schemeClr val="accent5">
                    <a:lumMod val="100000"/>
                  </a:schemeClr>
                </a:solidFill>
                <a:cs typeface="+mn-ea"/>
                <a:sym typeface="+mn-lt"/>
              </a:rPr>
              <a:t>实操演示</a:t>
            </a:r>
            <a:endParaRPr lang="zh-CN" altLang="en-US" sz="2400" b="1" dirty="0">
              <a:solidFill>
                <a:schemeClr val="accent5">
                  <a:lumMod val="100000"/>
                </a:scheme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2000">
        <p:cut/>
      </p:transition>
    </mc:Choice>
    <mc:Fallback xmlns="">
      <p:transition spd="slow">
        <p:cut/>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433070" y="246380"/>
            <a:ext cx="5345430" cy="3695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r>
              <a:rPr lang="zh-CN" altLang="en-US" sz="2600" b="1" dirty="0" smtClean="0">
                <a:solidFill>
                  <a:schemeClr val="accent1"/>
                </a:solidFill>
                <a:cs typeface="+mn-ea"/>
                <a:sym typeface="+mn-ea"/>
              </a:rPr>
              <a:t>（</a:t>
            </a:r>
            <a:r>
              <a:rPr lang="en-US" altLang="zh-CN" sz="2600" b="1" dirty="0" smtClean="0">
                <a:solidFill>
                  <a:schemeClr val="accent1"/>
                </a:solidFill>
                <a:cs typeface="+mn-ea"/>
                <a:sym typeface="+mn-ea"/>
              </a:rPr>
              <a:t>1</a:t>
            </a:r>
            <a:r>
              <a:rPr lang="zh-CN" altLang="en-US" sz="2600" b="1" dirty="0" smtClean="0">
                <a:solidFill>
                  <a:schemeClr val="accent1"/>
                </a:solidFill>
                <a:cs typeface="+mn-ea"/>
                <a:sym typeface="+mn-ea"/>
              </a:rPr>
              <a:t>）电子印章</a:t>
            </a:r>
            <a:endParaRPr lang="zh-CN" altLang="en-US" sz="2600" b="1" dirty="0">
              <a:solidFill>
                <a:schemeClr val="accent1"/>
              </a:solidFill>
              <a:cs typeface="+mn-ea"/>
              <a:sym typeface="+mn-ea"/>
            </a:endParaRPr>
          </a:p>
        </p:txBody>
      </p:sp>
      <p:sp>
        <p:nvSpPr>
          <p:cNvPr id="12" name="文本框 2"/>
          <p:cNvSpPr txBox="1"/>
          <p:nvPr/>
        </p:nvSpPr>
        <p:spPr>
          <a:xfrm>
            <a:off x="694054" y="668655"/>
            <a:ext cx="7694369" cy="738664"/>
          </a:xfrm>
          <a:prstGeom prst="rect">
            <a:avLst/>
          </a:prstGeom>
          <a:noFill/>
        </p:spPr>
        <p:txBody>
          <a:bodyPr wrap="square" rtlCol="0" anchor="t">
            <a:spAutoFit/>
          </a:bodyPr>
          <a:lstStyle/>
          <a:p>
            <a:pPr marL="342900" indent="-342900">
              <a:lnSpc>
                <a:spcPct val="150000"/>
              </a:lnSpc>
              <a:buFont typeface="+mj-ea"/>
              <a:buAutoNum type="circleNumDbPlain" startAt="4"/>
            </a:pPr>
            <a:r>
              <a:rPr lang="zh-CN" altLang="en-US" sz="1400" dirty="0" smtClean="0">
                <a:solidFill>
                  <a:schemeClr val="accent6"/>
                </a:solidFill>
                <a:latin typeface="+mn-ea"/>
                <a:cs typeface="楷体" panose="02010609060101010101" charset="-122"/>
              </a:rPr>
              <a:t>国产化电脑用印步骤。</a:t>
            </a:r>
            <a:endParaRPr lang="en-US" altLang="zh-CN" sz="1400" dirty="0" smtClean="0">
              <a:solidFill>
                <a:schemeClr val="accent6"/>
              </a:solidFill>
              <a:latin typeface="+mn-ea"/>
              <a:cs typeface="楷体" panose="02010609060101010101" charset="-122"/>
            </a:endParaRPr>
          </a:p>
          <a:p>
            <a:pPr>
              <a:lnSpc>
                <a:spcPct val="150000"/>
              </a:lnSpc>
            </a:pPr>
            <a:r>
              <a:rPr lang="en-US" altLang="zh-CN" sz="1400" dirty="0">
                <a:solidFill>
                  <a:schemeClr val="accent6"/>
                </a:solidFill>
                <a:latin typeface="+mn-ea"/>
                <a:cs typeface="楷体" panose="02010609060101010101" charset="-122"/>
              </a:rPr>
              <a:t> </a:t>
            </a:r>
            <a:r>
              <a:rPr lang="en-US" altLang="zh-CN" sz="1400" dirty="0" smtClean="0">
                <a:solidFill>
                  <a:schemeClr val="accent6"/>
                </a:solidFill>
                <a:latin typeface="+mn-ea"/>
                <a:cs typeface="楷体" panose="02010609060101010101" charset="-122"/>
              </a:rPr>
              <a:t>      6</a:t>
            </a:r>
            <a:r>
              <a:rPr lang="zh-CN" altLang="en-US" sz="1400" dirty="0" smtClean="0">
                <a:solidFill>
                  <a:schemeClr val="accent6"/>
                </a:solidFill>
                <a:latin typeface="+mn-ea"/>
                <a:cs typeface="楷体" panose="02010609060101010101" charset="-122"/>
              </a:rPr>
              <a:t>）国产化电脑快速发文需要点击“用印”按钮。</a:t>
            </a:r>
            <a:endParaRPr lang="en-US" altLang="zh-CN" sz="1400" dirty="0" smtClean="0">
              <a:solidFill>
                <a:schemeClr val="accent6"/>
              </a:solidFill>
              <a:latin typeface="+mn-ea"/>
              <a:cs typeface="楷体" panose="02010609060101010101" charset="-122"/>
            </a:endParaRP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93492" y="1407319"/>
            <a:ext cx="6695491" cy="36000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52206600"/>
      </p:ext>
    </p:extLst>
  </p:cSld>
  <p:clrMapOvr>
    <a:masterClrMapping/>
  </p:clrMapOvr>
  <mc:AlternateContent xmlns:mc="http://schemas.openxmlformats.org/markup-compatibility/2006" xmlns:p14="http://schemas.microsoft.com/office/powerpoint/2010/main">
    <mc:Choice Requires="p14">
      <p:transition spd="slow" p14:dur="1250">
        <p:cut/>
      </p:transition>
    </mc:Choice>
    <mc:Fallback xmlns="">
      <p:transition spd="slow">
        <p:cut/>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433070" y="246380"/>
            <a:ext cx="5345430" cy="3695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r>
              <a:rPr lang="zh-CN" altLang="en-US" sz="2600" b="1" dirty="0" smtClean="0">
                <a:solidFill>
                  <a:schemeClr val="accent1"/>
                </a:solidFill>
                <a:cs typeface="+mn-ea"/>
                <a:sym typeface="+mn-ea"/>
              </a:rPr>
              <a:t>（</a:t>
            </a:r>
            <a:r>
              <a:rPr lang="en-US" altLang="zh-CN" sz="2600" b="1" dirty="0" smtClean="0">
                <a:solidFill>
                  <a:schemeClr val="accent1"/>
                </a:solidFill>
                <a:cs typeface="+mn-ea"/>
                <a:sym typeface="+mn-ea"/>
              </a:rPr>
              <a:t>1</a:t>
            </a:r>
            <a:r>
              <a:rPr lang="zh-CN" altLang="en-US" sz="2600" b="1" dirty="0" smtClean="0">
                <a:solidFill>
                  <a:schemeClr val="accent1"/>
                </a:solidFill>
                <a:cs typeface="+mn-ea"/>
                <a:sym typeface="+mn-ea"/>
              </a:rPr>
              <a:t>）电子印章</a:t>
            </a:r>
            <a:endParaRPr lang="zh-CN" altLang="en-US" sz="2600" b="1" dirty="0">
              <a:solidFill>
                <a:schemeClr val="accent1"/>
              </a:solidFill>
              <a:cs typeface="+mn-ea"/>
              <a:sym typeface="+mn-ea"/>
            </a:endParaRPr>
          </a:p>
        </p:txBody>
      </p:sp>
      <p:sp>
        <p:nvSpPr>
          <p:cNvPr id="12" name="文本框 2"/>
          <p:cNvSpPr txBox="1"/>
          <p:nvPr/>
        </p:nvSpPr>
        <p:spPr>
          <a:xfrm>
            <a:off x="694054" y="668655"/>
            <a:ext cx="7694369" cy="738664"/>
          </a:xfrm>
          <a:prstGeom prst="rect">
            <a:avLst/>
          </a:prstGeom>
          <a:noFill/>
        </p:spPr>
        <p:txBody>
          <a:bodyPr wrap="square" rtlCol="0" anchor="t">
            <a:spAutoFit/>
          </a:bodyPr>
          <a:lstStyle/>
          <a:p>
            <a:pPr marL="342900" indent="-342900">
              <a:lnSpc>
                <a:spcPct val="150000"/>
              </a:lnSpc>
              <a:buFont typeface="+mj-ea"/>
              <a:buAutoNum type="circleNumDbPlain" startAt="4"/>
            </a:pPr>
            <a:r>
              <a:rPr lang="zh-CN" altLang="en-US" sz="1400" dirty="0" smtClean="0">
                <a:solidFill>
                  <a:schemeClr val="accent6"/>
                </a:solidFill>
                <a:latin typeface="+mn-ea"/>
                <a:cs typeface="楷体" panose="02010609060101010101" charset="-122"/>
              </a:rPr>
              <a:t>国产化电脑用印步骤。</a:t>
            </a:r>
            <a:endParaRPr lang="en-US" altLang="zh-CN" sz="1400" dirty="0" smtClean="0">
              <a:solidFill>
                <a:schemeClr val="accent6"/>
              </a:solidFill>
              <a:latin typeface="+mn-ea"/>
              <a:cs typeface="楷体" panose="02010609060101010101" charset="-122"/>
            </a:endParaRPr>
          </a:p>
          <a:p>
            <a:pPr>
              <a:lnSpc>
                <a:spcPct val="150000"/>
              </a:lnSpc>
            </a:pPr>
            <a:r>
              <a:rPr lang="en-US" altLang="zh-CN" sz="1400" dirty="0">
                <a:solidFill>
                  <a:schemeClr val="accent6"/>
                </a:solidFill>
                <a:latin typeface="+mn-ea"/>
                <a:cs typeface="楷体" panose="02010609060101010101" charset="-122"/>
              </a:rPr>
              <a:t> </a:t>
            </a:r>
            <a:r>
              <a:rPr lang="en-US" altLang="zh-CN" sz="1400" dirty="0" smtClean="0">
                <a:solidFill>
                  <a:schemeClr val="accent6"/>
                </a:solidFill>
                <a:latin typeface="+mn-ea"/>
                <a:cs typeface="楷体" panose="02010609060101010101" charset="-122"/>
              </a:rPr>
              <a:t>      6</a:t>
            </a:r>
            <a:r>
              <a:rPr lang="zh-CN" altLang="en-US" sz="1400" dirty="0" smtClean="0">
                <a:solidFill>
                  <a:schemeClr val="accent6"/>
                </a:solidFill>
                <a:latin typeface="+mn-ea"/>
                <a:cs typeface="楷体" panose="02010609060101010101" charset="-122"/>
              </a:rPr>
              <a:t>）</a:t>
            </a:r>
            <a:r>
              <a:rPr lang="en-US" altLang="zh-CN" sz="1400" dirty="0" smtClean="0">
                <a:solidFill>
                  <a:schemeClr val="accent6"/>
                </a:solidFill>
                <a:latin typeface="+mn-ea"/>
                <a:cs typeface="楷体" panose="02010609060101010101" charset="-122"/>
              </a:rPr>
              <a:t>X86</a:t>
            </a:r>
            <a:r>
              <a:rPr lang="zh-CN" altLang="en-US" sz="1400" dirty="0" smtClean="0">
                <a:solidFill>
                  <a:schemeClr val="accent6"/>
                </a:solidFill>
                <a:latin typeface="+mn-ea"/>
                <a:cs typeface="楷体" panose="02010609060101010101" charset="-122"/>
              </a:rPr>
              <a:t>原平台仍沿用原来的盖章方式。</a:t>
            </a:r>
            <a:endParaRPr lang="en-US" altLang="zh-CN" sz="1400" dirty="0" smtClean="0">
              <a:solidFill>
                <a:schemeClr val="accent6"/>
              </a:solidFill>
              <a:latin typeface="+mn-ea"/>
              <a:cs typeface="楷体" panose="02010609060101010101" charset="-122"/>
            </a:endParaRP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99945" y="1407319"/>
            <a:ext cx="3682585" cy="36000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14512649"/>
      </p:ext>
    </p:extLst>
  </p:cSld>
  <p:clrMapOvr>
    <a:masterClrMapping/>
  </p:clrMapOvr>
  <mc:AlternateContent xmlns:mc="http://schemas.openxmlformats.org/markup-compatibility/2006" xmlns:p14="http://schemas.microsoft.com/office/powerpoint/2010/main">
    <mc:Choice Requires="p14">
      <p:transition spd="slow" p14:dur="1250">
        <p:cut/>
      </p:transition>
    </mc:Choice>
    <mc:Fallback xmlns="">
      <p:transition spd="slow">
        <p:cut/>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433070" y="246380"/>
            <a:ext cx="5345430" cy="3695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r>
              <a:rPr lang="zh-CN" altLang="en-US" sz="2600" b="1" dirty="0" smtClean="0">
                <a:solidFill>
                  <a:schemeClr val="accent1"/>
                </a:solidFill>
                <a:cs typeface="+mn-ea"/>
                <a:sym typeface="+mn-ea"/>
              </a:rPr>
              <a:t>（</a:t>
            </a:r>
            <a:r>
              <a:rPr lang="en-US" altLang="zh-CN" sz="2600" b="1" dirty="0" smtClean="0">
                <a:solidFill>
                  <a:schemeClr val="accent1"/>
                </a:solidFill>
                <a:cs typeface="+mn-ea"/>
                <a:sym typeface="+mn-ea"/>
              </a:rPr>
              <a:t>2</a:t>
            </a:r>
            <a:r>
              <a:rPr lang="zh-CN" altLang="en-US" sz="2600" b="1" dirty="0" smtClean="0">
                <a:solidFill>
                  <a:schemeClr val="accent1"/>
                </a:solidFill>
                <a:cs typeface="+mn-ea"/>
                <a:sym typeface="+mn-ea"/>
              </a:rPr>
              <a:t>）在线预览</a:t>
            </a:r>
            <a:endParaRPr lang="zh-CN" altLang="en-US" sz="2600" b="1" dirty="0">
              <a:solidFill>
                <a:schemeClr val="accent1"/>
              </a:solidFill>
              <a:cs typeface="+mn-ea"/>
              <a:sym typeface="+mn-ea"/>
            </a:endParaRPr>
          </a:p>
        </p:txBody>
      </p:sp>
      <p:sp>
        <p:nvSpPr>
          <p:cNvPr id="12" name="文本框 2"/>
          <p:cNvSpPr txBox="1"/>
          <p:nvPr/>
        </p:nvSpPr>
        <p:spPr>
          <a:xfrm>
            <a:off x="694054" y="668655"/>
            <a:ext cx="7694369" cy="1061829"/>
          </a:xfrm>
          <a:prstGeom prst="rect">
            <a:avLst/>
          </a:prstGeom>
          <a:noFill/>
        </p:spPr>
        <p:txBody>
          <a:bodyPr wrap="square" rtlCol="0" anchor="t">
            <a:spAutoFit/>
          </a:bodyPr>
          <a:lstStyle/>
          <a:p>
            <a:pPr>
              <a:lnSpc>
                <a:spcPct val="150000"/>
              </a:lnSpc>
            </a:pPr>
            <a:r>
              <a:rPr lang="zh-CN" altLang="en-US" sz="1400" dirty="0" smtClean="0">
                <a:solidFill>
                  <a:schemeClr val="accent6"/>
                </a:solidFill>
                <a:latin typeface="+mn-ea"/>
                <a:cs typeface="楷体" panose="02010609060101010101" charset="-122"/>
              </a:rPr>
              <a:t>        受</a:t>
            </a:r>
            <a:r>
              <a:rPr lang="en-US" altLang="zh-CN" sz="1400" dirty="0" smtClean="0">
                <a:solidFill>
                  <a:schemeClr val="accent6"/>
                </a:solidFill>
                <a:latin typeface="+mn-ea"/>
                <a:cs typeface="楷体" panose="02010609060101010101" charset="-122"/>
              </a:rPr>
              <a:t>OFD</a:t>
            </a:r>
            <a:r>
              <a:rPr lang="zh-CN" altLang="en-US" sz="1400" dirty="0" smtClean="0">
                <a:solidFill>
                  <a:schemeClr val="accent6"/>
                </a:solidFill>
                <a:latin typeface="+mn-ea"/>
                <a:cs typeface="楷体" panose="02010609060101010101" charset="-122"/>
              </a:rPr>
              <a:t>版式</a:t>
            </a:r>
            <a:r>
              <a:rPr lang="zh-CN" altLang="en-US" sz="1400" dirty="0">
                <a:solidFill>
                  <a:schemeClr val="accent6"/>
                </a:solidFill>
                <a:latin typeface="+mn-ea"/>
                <a:cs typeface="楷体" panose="02010609060101010101" charset="-122"/>
              </a:rPr>
              <a:t>软件</a:t>
            </a:r>
            <a:r>
              <a:rPr lang="zh-CN" altLang="en-US" sz="1400" dirty="0" smtClean="0">
                <a:solidFill>
                  <a:schemeClr val="accent6"/>
                </a:solidFill>
                <a:latin typeface="+mn-ea"/>
                <a:cs typeface="楷体" panose="02010609060101010101" charset="-122"/>
              </a:rPr>
              <a:t>在线预览服务兼容性影响，在</a:t>
            </a:r>
            <a:r>
              <a:rPr lang="en-US" altLang="zh-CN" sz="1400" dirty="0" smtClean="0">
                <a:solidFill>
                  <a:schemeClr val="accent6"/>
                </a:solidFill>
                <a:latin typeface="+mn-ea"/>
                <a:cs typeface="楷体" panose="02010609060101010101" charset="-122"/>
              </a:rPr>
              <a:t>X86</a:t>
            </a:r>
            <a:r>
              <a:rPr lang="zh-CN" altLang="en-US" sz="1400" dirty="0" smtClean="0">
                <a:solidFill>
                  <a:schemeClr val="accent6"/>
                </a:solidFill>
                <a:latin typeface="+mn-ea"/>
                <a:cs typeface="楷体" panose="02010609060101010101" charset="-122"/>
              </a:rPr>
              <a:t>电脑环境预览效果会略有差异，可将</a:t>
            </a:r>
            <a:r>
              <a:rPr lang="en-US" altLang="zh-CN" sz="1400" dirty="0" smtClean="0">
                <a:solidFill>
                  <a:schemeClr val="accent6"/>
                </a:solidFill>
                <a:latin typeface="+mn-ea"/>
                <a:cs typeface="楷体" panose="02010609060101010101" charset="-122"/>
              </a:rPr>
              <a:t>OFD</a:t>
            </a:r>
            <a:r>
              <a:rPr lang="zh-CN" altLang="en-US" sz="1400" dirty="0" smtClean="0">
                <a:solidFill>
                  <a:schemeClr val="accent6"/>
                </a:solidFill>
                <a:latin typeface="+mn-ea"/>
                <a:cs typeface="楷体" panose="02010609060101010101" charset="-122"/>
              </a:rPr>
              <a:t>文件下载到本机查看，且正文打印后的效果不受兼容性影响。在线预览服务存在转换过程，浏览时会存在加载的状态，属于正常现象。</a:t>
            </a:r>
            <a:endParaRPr lang="en-US" altLang="zh-CN" sz="1400" dirty="0" smtClean="0">
              <a:solidFill>
                <a:schemeClr val="accent6"/>
              </a:solidFill>
              <a:latin typeface="+mn-ea"/>
              <a:cs typeface="楷体" panose="02010609060101010101" charset="-122"/>
            </a:endParaRPr>
          </a:p>
        </p:txBody>
      </p:sp>
      <p:pic>
        <p:nvPicPr>
          <p:cNvPr id="307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63469" y="1730484"/>
            <a:ext cx="5755538" cy="3217530"/>
          </a:xfrm>
          <a:prstGeom prst="rect">
            <a:avLst/>
          </a:prstGeom>
          <a:ln>
            <a:noFill/>
          </a:ln>
          <a:effectLst>
            <a:outerShdw blurRad="292100" dist="139700" dir="2700000" algn="tl" rotWithShape="0">
              <a:srgbClr val="333333">
                <a:alpha val="65000"/>
              </a:srgbClr>
            </a:outerShdw>
          </a:effectLst>
        </p:spPr>
      </p:pic>
    </p:spTree>
  </p:cSld>
  <p:clrMapOvr>
    <a:masterClrMapping/>
  </p:clrMapOvr>
  <mc:AlternateContent xmlns:mc="http://schemas.openxmlformats.org/markup-compatibility/2006" xmlns:p14="http://schemas.microsoft.com/office/powerpoint/2010/main">
    <mc:Choice Requires="p14">
      <p:transition spd="slow" p14:dur="1250">
        <p:cut/>
      </p:transition>
    </mc:Choice>
    <mc:Fallback xmlns="">
      <p:transition spd="slow">
        <p:cut/>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433070" y="246380"/>
            <a:ext cx="5345430" cy="3695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r>
              <a:rPr lang="zh-CN" altLang="en-US" sz="2600" b="1" dirty="0" smtClean="0">
                <a:solidFill>
                  <a:schemeClr val="accent1"/>
                </a:solidFill>
                <a:cs typeface="+mn-ea"/>
                <a:sym typeface="+mn-ea"/>
              </a:rPr>
              <a:t>（</a:t>
            </a:r>
            <a:r>
              <a:rPr lang="en-US" altLang="zh-CN" sz="2600" b="1" dirty="0" smtClean="0">
                <a:solidFill>
                  <a:schemeClr val="accent1"/>
                </a:solidFill>
                <a:cs typeface="+mn-ea"/>
                <a:sym typeface="+mn-ea"/>
              </a:rPr>
              <a:t>3</a:t>
            </a:r>
            <a:r>
              <a:rPr lang="zh-CN" altLang="en-US" sz="2600" b="1" dirty="0" smtClean="0">
                <a:solidFill>
                  <a:schemeClr val="accent1"/>
                </a:solidFill>
                <a:cs typeface="+mn-ea"/>
                <a:sym typeface="+mn-ea"/>
              </a:rPr>
              <a:t>）拟制和办理公文注意事项</a:t>
            </a:r>
            <a:endParaRPr lang="zh-CN" altLang="en-US" sz="2600" b="1" dirty="0">
              <a:solidFill>
                <a:schemeClr val="accent1"/>
              </a:solidFill>
              <a:cs typeface="+mn-ea"/>
              <a:sym typeface="+mn-ea"/>
            </a:endParaRPr>
          </a:p>
        </p:txBody>
      </p:sp>
      <p:sp>
        <p:nvSpPr>
          <p:cNvPr id="12" name="文本框 2"/>
          <p:cNvSpPr txBox="1"/>
          <p:nvPr/>
        </p:nvSpPr>
        <p:spPr>
          <a:xfrm>
            <a:off x="694054" y="668655"/>
            <a:ext cx="7694369" cy="1061829"/>
          </a:xfrm>
          <a:prstGeom prst="rect">
            <a:avLst/>
          </a:prstGeom>
          <a:noFill/>
        </p:spPr>
        <p:txBody>
          <a:bodyPr wrap="square" rtlCol="0" anchor="t">
            <a:spAutoFit/>
          </a:bodyPr>
          <a:lstStyle/>
          <a:p>
            <a:pPr marL="0" lvl="1">
              <a:lnSpc>
                <a:spcPct val="150000"/>
              </a:lnSpc>
            </a:pPr>
            <a:r>
              <a:rPr lang="zh-CN" altLang="en-US" sz="1400" dirty="0" smtClean="0">
                <a:solidFill>
                  <a:schemeClr val="accent6"/>
                </a:solidFill>
                <a:latin typeface="+mn-ea"/>
                <a:cs typeface="楷体" panose="02010609060101010101" charset="-122"/>
              </a:rPr>
              <a:t>        函件</a:t>
            </a:r>
            <a:r>
              <a:rPr lang="zh-CN" altLang="en-US" sz="1400" dirty="0">
                <a:solidFill>
                  <a:schemeClr val="accent6"/>
                </a:solidFill>
                <a:latin typeface="+mn-ea"/>
                <a:cs typeface="楷体" panose="02010609060101010101" charset="-122"/>
              </a:rPr>
              <a:t>、请示、汇报等正式公文请通过“公文处理”发送，请不要在</a:t>
            </a:r>
            <a:r>
              <a:rPr lang="zh-CN" altLang="en-US" sz="1400" dirty="0" smtClean="0">
                <a:solidFill>
                  <a:schemeClr val="accent6"/>
                </a:solidFill>
                <a:latin typeface="+mn-ea"/>
                <a:cs typeface="楷体" panose="02010609060101010101" charset="-122"/>
              </a:rPr>
              <a:t>“通知公告”、“文件直传” 拟</a:t>
            </a:r>
            <a:r>
              <a:rPr lang="zh-CN" altLang="en-US" sz="1400" dirty="0">
                <a:solidFill>
                  <a:schemeClr val="accent6"/>
                </a:solidFill>
                <a:latin typeface="+mn-ea"/>
                <a:cs typeface="楷体" panose="02010609060101010101" charset="-122"/>
              </a:rPr>
              <a:t>制和办理正式公文</a:t>
            </a:r>
          </a:p>
          <a:p>
            <a:pPr>
              <a:lnSpc>
                <a:spcPct val="150000"/>
              </a:lnSpc>
            </a:pPr>
            <a:endParaRPr lang="en-US" altLang="zh-CN" sz="1400" dirty="0" smtClean="0">
              <a:solidFill>
                <a:schemeClr val="accent6"/>
              </a:solidFill>
              <a:latin typeface="+mn-ea"/>
              <a:cs typeface="楷体" panose="02010609060101010101" charset="-122"/>
            </a:endParaRP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3544" y="1347614"/>
            <a:ext cx="7955388" cy="36000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20485648"/>
      </p:ext>
    </p:extLst>
  </p:cSld>
  <p:clrMapOvr>
    <a:masterClrMapping/>
  </p:clrMapOvr>
  <mc:AlternateContent xmlns:mc="http://schemas.openxmlformats.org/markup-compatibility/2006" xmlns:p14="http://schemas.microsoft.com/office/powerpoint/2010/main">
    <mc:Choice Requires="p14">
      <p:transition spd="slow" p14:dur="1250">
        <p:cut/>
      </p:transition>
    </mc:Choice>
    <mc:Fallback xmlns="">
      <p:transition spd="slow">
        <p:cut/>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descr="C:\Users\28816\Pictures\bg-3.jpgbg-3"/>
          <p:cNvPicPr>
            <a:picLocks noChangeAspect="1"/>
          </p:cNvPicPr>
          <p:nvPr/>
        </p:nvPicPr>
        <p:blipFill>
          <a:blip r:embed="rId3"/>
          <a:srcRect/>
          <a:stretch>
            <a:fillRect/>
          </a:stretch>
        </p:blipFill>
        <p:spPr>
          <a:xfrm>
            <a:off x="0" y="0"/>
            <a:ext cx="9144000" cy="1714500"/>
          </a:xfrm>
          <a:prstGeom prst="rect">
            <a:avLst/>
          </a:prstGeom>
        </p:spPr>
      </p:pic>
      <p:sp>
        <p:nvSpPr>
          <p:cNvPr id="4" name="矩形 3"/>
          <p:cNvSpPr/>
          <p:nvPr/>
        </p:nvSpPr>
        <p:spPr>
          <a:xfrm>
            <a:off x="3261995" y="1457325"/>
            <a:ext cx="2420620" cy="13112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5" name="矩形 4"/>
          <p:cNvSpPr/>
          <p:nvPr/>
        </p:nvSpPr>
        <p:spPr>
          <a:xfrm>
            <a:off x="3735070" y="1823720"/>
            <a:ext cx="1473835" cy="628015"/>
          </a:xfrm>
          <a:prstGeom prst="rect">
            <a:avLst/>
          </a:prstGeom>
          <a:noFill/>
          <a:ln w="38100" cmpd="sng">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12" name="文本框 11"/>
          <p:cNvSpPr txBox="1"/>
          <p:nvPr/>
        </p:nvSpPr>
        <p:spPr>
          <a:xfrm>
            <a:off x="3872865" y="1714500"/>
            <a:ext cx="1197610" cy="829945"/>
          </a:xfrm>
          <a:prstGeom prst="rect">
            <a:avLst/>
          </a:prstGeom>
          <a:noFill/>
        </p:spPr>
        <p:txBody>
          <a:bodyPr wrap="square" rtlCol="0">
            <a:spAutoFit/>
          </a:bodyPr>
          <a:lstStyle/>
          <a:p>
            <a:pPr algn="ctr"/>
            <a:r>
              <a:rPr lang="en-US" altLang="zh-CN" sz="4800" b="1">
                <a:solidFill>
                  <a:schemeClr val="bg1"/>
                </a:solidFill>
                <a:cs typeface="+mn-ea"/>
                <a:sym typeface="+mn-lt"/>
              </a:rPr>
              <a:t>4</a:t>
            </a:r>
            <a:endParaRPr lang="en-US" altLang="zh-CN" sz="4800" b="1" dirty="0">
              <a:solidFill>
                <a:schemeClr val="bg1"/>
              </a:solidFill>
              <a:cs typeface="+mn-ea"/>
              <a:sym typeface="+mn-lt"/>
            </a:endParaRPr>
          </a:p>
        </p:txBody>
      </p:sp>
      <p:sp>
        <p:nvSpPr>
          <p:cNvPr id="21" name="文本框 20"/>
          <p:cNvSpPr txBox="1"/>
          <p:nvPr/>
        </p:nvSpPr>
        <p:spPr>
          <a:xfrm>
            <a:off x="1628775" y="3134360"/>
            <a:ext cx="5688330" cy="82994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pPr>
            <a:r>
              <a:rPr lang="zh-CN" altLang="en-US" sz="4800" b="1" dirty="0" smtClean="0">
                <a:solidFill>
                  <a:schemeClr val="accent5">
                    <a:lumMod val="100000"/>
                  </a:schemeClr>
                </a:solidFill>
                <a:cs typeface="+mn-ea"/>
                <a:sym typeface="+mn-lt"/>
              </a:rPr>
              <a:t>实操演示</a:t>
            </a:r>
            <a:endParaRPr lang="zh-CN" altLang="en-US" sz="4800" b="1" dirty="0">
              <a:solidFill>
                <a:schemeClr val="accent1"/>
              </a:solidFill>
              <a:cs typeface="+mn-ea"/>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1250" advTm="0">
        <p:cut/>
      </p:transition>
    </mc:Choice>
    <mc:Fallback xmlns="">
      <p:transition spd="slow" advTm="0">
        <p:cut/>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C:\Users\28816\Pictures\bg-3.jpgbg-3"/>
          <p:cNvPicPr>
            <a:picLocks noChangeAspect="1"/>
          </p:cNvPicPr>
          <p:nvPr/>
        </p:nvPicPr>
        <p:blipFill>
          <a:blip r:embed="rId3"/>
          <a:srcRect/>
          <a:stretch>
            <a:fillRect/>
          </a:stretch>
        </p:blipFill>
        <p:spPr>
          <a:xfrm>
            <a:off x="0" y="0"/>
            <a:ext cx="9144000" cy="1714500"/>
          </a:xfrm>
          <a:prstGeom prst="rect">
            <a:avLst/>
          </a:prstGeom>
        </p:spPr>
      </p:pic>
      <p:sp>
        <p:nvSpPr>
          <p:cNvPr id="10" name="矩形 9"/>
          <p:cNvSpPr/>
          <p:nvPr/>
        </p:nvSpPr>
        <p:spPr>
          <a:xfrm>
            <a:off x="3982380" y="1154780"/>
            <a:ext cx="1179240" cy="57606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cs typeface="+mn-ea"/>
              <a:sym typeface="+mn-lt"/>
            </a:endParaRPr>
          </a:p>
        </p:txBody>
      </p:sp>
      <p:sp>
        <p:nvSpPr>
          <p:cNvPr id="11" name="矩形 10"/>
          <p:cNvSpPr/>
          <p:nvPr/>
        </p:nvSpPr>
        <p:spPr>
          <a:xfrm>
            <a:off x="0" y="1730844"/>
            <a:ext cx="9144000" cy="3426157"/>
          </a:xfrm>
          <a:prstGeom prst="rect">
            <a:avLst/>
          </a:prstGeom>
          <a:solidFill>
            <a:schemeClr val="bg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14" name="文本框 5"/>
          <p:cNvSpPr txBox="1">
            <a:spLocks noChangeArrowheads="1"/>
          </p:cNvSpPr>
          <p:nvPr/>
        </p:nvSpPr>
        <p:spPr bwMode="auto">
          <a:xfrm>
            <a:off x="-3810" y="2427734"/>
            <a:ext cx="9143999" cy="1083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6600" b="1">
                <a:solidFill>
                  <a:schemeClr val="accent1"/>
                </a:solidFill>
                <a:latin typeface="+mn-lt"/>
                <a:ea typeface="+mn-ea"/>
                <a:cs typeface="+mn-ea"/>
                <a:sym typeface="+mn-lt"/>
              </a:rPr>
              <a:t>汇报完毕</a:t>
            </a:r>
            <a:endParaRPr lang="zh-CN" altLang="en-US" sz="6600" b="1" dirty="0">
              <a:solidFill>
                <a:schemeClr val="accent1"/>
              </a:solidFill>
              <a:latin typeface="+mn-lt"/>
              <a:ea typeface="+mn-ea"/>
              <a:cs typeface="+mn-ea"/>
              <a:sym typeface="+mn-lt"/>
            </a:endParaRPr>
          </a:p>
        </p:txBody>
      </p:sp>
      <p:sp>
        <p:nvSpPr>
          <p:cNvPr id="16" name="文本框 5"/>
          <p:cNvSpPr txBox="1">
            <a:spLocks noChangeArrowheads="1"/>
          </p:cNvSpPr>
          <p:nvPr/>
        </p:nvSpPr>
        <p:spPr bwMode="auto">
          <a:xfrm>
            <a:off x="4057143" y="1243013"/>
            <a:ext cx="1029714" cy="351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dist" eaLnBrk="1" hangingPunct="1"/>
            <a:r>
              <a:rPr lang="en-US" altLang="zh-CN" sz="2000">
                <a:solidFill>
                  <a:schemeClr val="bg2"/>
                </a:solidFill>
                <a:latin typeface="+mn-lt"/>
                <a:ea typeface="+mn-ea"/>
                <a:cs typeface="+mn-ea"/>
                <a:sym typeface="+mn-lt"/>
              </a:rPr>
              <a:t>Thanks</a:t>
            </a:r>
            <a:endParaRPr lang="zh-CN" altLang="en-US" sz="2000" dirty="0">
              <a:solidFill>
                <a:schemeClr val="bg2"/>
              </a:solidFill>
              <a:latin typeface="+mn-lt"/>
              <a:ea typeface="+mn-ea"/>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250" advTm="0">
        <p:cut/>
      </p:transition>
    </mc:Choice>
    <mc:Fallback xmlns="">
      <p:transition spd="slow" advTm="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outVertical)">
                                      <p:cBhvr>
                                        <p:cTn id="7" dur="500"/>
                                        <p:tgtEl>
                                          <p:spTgt spid="11"/>
                                        </p:tgtEl>
                                      </p:cBhvr>
                                    </p:animEffect>
                                  </p:childTnLst>
                                </p:cTn>
                              </p:par>
                            </p:childTnLst>
                          </p:cTn>
                        </p:par>
                        <p:par>
                          <p:cTn id="8" fill="hold">
                            <p:stCondLst>
                              <p:cond delay="500"/>
                            </p:stCondLst>
                            <p:childTnLst>
                              <p:par>
                                <p:cTn id="9" presetID="52" presetClass="entr" presetSubtype="0" fill="hold" grpId="0" nodeType="afterEffect">
                                  <p:stCondLst>
                                    <p:cond delay="0"/>
                                  </p:stCondLst>
                                  <p:iterate type="lt">
                                    <p:tmPct val="10000"/>
                                  </p:iterate>
                                  <p:childTnLst>
                                    <p:set>
                                      <p:cBhvr>
                                        <p:cTn id="10" dur="1" fill="hold">
                                          <p:stCondLst>
                                            <p:cond delay="0"/>
                                          </p:stCondLst>
                                        </p:cTn>
                                        <p:tgtEl>
                                          <p:spTgt spid="14"/>
                                        </p:tgtEl>
                                        <p:attrNameLst>
                                          <p:attrName>style.visibility</p:attrName>
                                        </p:attrNameLst>
                                      </p:cBhvr>
                                      <p:to>
                                        <p:strVal val="visible"/>
                                      </p:to>
                                    </p:set>
                                    <p:animScale>
                                      <p:cBhvr>
                                        <p:cTn id="11"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 dur="1000" decel="50000" fill="hold">
                                          <p:stCondLst>
                                            <p:cond delay="0"/>
                                          </p:stCondLst>
                                        </p:cTn>
                                        <p:tgtEl>
                                          <p:spTgt spid="14"/>
                                        </p:tgtEl>
                                        <p:attrNameLst>
                                          <p:attrName>ppt_x</p:attrName>
                                          <p:attrName>ppt_y</p:attrName>
                                        </p:attrNameLst>
                                      </p:cBhvr>
                                    </p:animMotion>
                                    <p:animEffect transition="in" filter="fade">
                                      <p:cBhvr>
                                        <p:cTn id="13" dur="1000"/>
                                        <p:tgtEl>
                                          <p:spTgt spid="14"/>
                                        </p:tgtEl>
                                      </p:cBhvr>
                                    </p:animEffect>
                                  </p:childTnLst>
                                </p:cTn>
                              </p:par>
                            </p:childTnLst>
                          </p:cTn>
                        </p:par>
                        <p:par>
                          <p:cTn id="14" fill="hold">
                            <p:stCondLst>
                              <p:cond delay="1800"/>
                            </p:stCondLst>
                            <p:childTnLst>
                              <p:par>
                                <p:cTn id="15" presetID="10" presetClass="entr" presetSubtype="0"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par>
                          <p:cTn id="18" fill="hold">
                            <p:stCondLst>
                              <p:cond delay="2300"/>
                            </p:stCondLst>
                            <p:childTnLst>
                              <p:par>
                                <p:cTn id="19" presetID="49" presetClass="entr" presetSubtype="0" decel="100000" fill="hold" grpId="0" nodeType="afterEffect">
                                  <p:stCondLst>
                                    <p:cond delay="0"/>
                                  </p:stCondLst>
                                  <p:iterate type="lt">
                                    <p:tmPct val="10000"/>
                                  </p:iterate>
                                  <p:childTnLst>
                                    <p:set>
                                      <p:cBhvr>
                                        <p:cTn id="20" dur="1" fill="hold">
                                          <p:stCondLst>
                                            <p:cond delay="0"/>
                                          </p:stCondLst>
                                        </p:cTn>
                                        <p:tgtEl>
                                          <p:spTgt spid="16"/>
                                        </p:tgtEl>
                                        <p:attrNameLst>
                                          <p:attrName>style.visibility</p:attrName>
                                        </p:attrNameLst>
                                      </p:cBhvr>
                                      <p:to>
                                        <p:strVal val="visible"/>
                                      </p:to>
                                    </p:set>
                                    <p:anim calcmode="lin" valueType="num">
                                      <p:cBhvr>
                                        <p:cTn id="21" dur="500" fill="hold"/>
                                        <p:tgtEl>
                                          <p:spTgt spid="16"/>
                                        </p:tgtEl>
                                        <p:attrNameLst>
                                          <p:attrName>ppt_w</p:attrName>
                                        </p:attrNameLst>
                                      </p:cBhvr>
                                      <p:tavLst>
                                        <p:tav tm="0">
                                          <p:val>
                                            <p:fltVal val="0"/>
                                          </p:val>
                                        </p:tav>
                                        <p:tav tm="100000">
                                          <p:val>
                                            <p:strVal val="#ppt_w"/>
                                          </p:val>
                                        </p:tav>
                                      </p:tavLst>
                                    </p:anim>
                                    <p:anim calcmode="lin" valueType="num">
                                      <p:cBhvr>
                                        <p:cTn id="22" dur="500" fill="hold"/>
                                        <p:tgtEl>
                                          <p:spTgt spid="16"/>
                                        </p:tgtEl>
                                        <p:attrNameLst>
                                          <p:attrName>ppt_h</p:attrName>
                                        </p:attrNameLst>
                                      </p:cBhvr>
                                      <p:tavLst>
                                        <p:tav tm="0">
                                          <p:val>
                                            <p:fltVal val="0"/>
                                          </p:val>
                                        </p:tav>
                                        <p:tav tm="100000">
                                          <p:val>
                                            <p:strVal val="#ppt_h"/>
                                          </p:val>
                                        </p:tav>
                                      </p:tavLst>
                                    </p:anim>
                                    <p:anim calcmode="lin" valueType="num">
                                      <p:cBhvr>
                                        <p:cTn id="23" dur="500" fill="hold"/>
                                        <p:tgtEl>
                                          <p:spTgt spid="16"/>
                                        </p:tgtEl>
                                        <p:attrNameLst>
                                          <p:attrName>style.rotation</p:attrName>
                                        </p:attrNameLst>
                                      </p:cBhvr>
                                      <p:tavLst>
                                        <p:tav tm="0">
                                          <p:val>
                                            <p:fltVal val="360"/>
                                          </p:val>
                                        </p:tav>
                                        <p:tav tm="100000">
                                          <p:val>
                                            <p:fltVal val="0"/>
                                          </p:val>
                                        </p:tav>
                                      </p:tavLst>
                                    </p:anim>
                                    <p:animEffect transition="in" filter="fade">
                                      <p:cBhvr>
                                        <p:cTn id="2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4" grpId="0"/>
      <p:bldP spid="1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descr="C:\Users\28816\Pictures\bg-3.jpgbg-3"/>
          <p:cNvPicPr>
            <a:picLocks noChangeAspect="1"/>
          </p:cNvPicPr>
          <p:nvPr/>
        </p:nvPicPr>
        <p:blipFill>
          <a:blip r:embed="rId3"/>
          <a:srcRect/>
          <a:stretch>
            <a:fillRect/>
          </a:stretch>
        </p:blipFill>
        <p:spPr>
          <a:xfrm>
            <a:off x="0" y="0"/>
            <a:ext cx="9144000" cy="1714500"/>
          </a:xfrm>
          <a:prstGeom prst="rect">
            <a:avLst/>
          </a:prstGeom>
        </p:spPr>
      </p:pic>
      <p:sp>
        <p:nvSpPr>
          <p:cNvPr id="4" name="矩形 3"/>
          <p:cNvSpPr/>
          <p:nvPr/>
        </p:nvSpPr>
        <p:spPr>
          <a:xfrm>
            <a:off x="3261995" y="1457325"/>
            <a:ext cx="2420620" cy="13112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5" name="矩形 4"/>
          <p:cNvSpPr/>
          <p:nvPr/>
        </p:nvSpPr>
        <p:spPr>
          <a:xfrm>
            <a:off x="3735070" y="1823720"/>
            <a:ext cx="1473835" cy="628015"/>
          </a:xfrm>
          <a:prstGeom prst="rect">
            <a:avLst/>
          </a:prstGeom>
          <a:noFill/>
          <a:ln w="38100" cmpd="sng">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12" name="文本框 11"/>
          <p:cNvSpPr txBox="1"/>
          <p:nvPr/>
        </p:nvSpPr>
        <p:spPr>
          <a:xfrm>
            <a:off x="3872865" y="1722755"/>
            <a:ext cx="1197610" cy="829945"/>
          </a:xfrm>
          <a:prstGeom prst="rect">
            <a:avLst/>
          </a:prstGeom>
          <a:noFill/>
        </p:spPr>
        <p:txBody>
          <a:bodyPr wrap="square" rtlCol="0">
            <a:spAutoFit/>
          </a:bodyPr>
          <a:lstStyle/>
          <a:p>
            <a:pPr algn="ctr"/>
            <a:r>
              <a:rPr lang="en-US" altLang="zh-CN" sz="4800" b="1">
                <a:solidFill>
                  <a:schemeClr val="bg1"/>
                </a:solidFill>
                <a:cs typeface="+mn-ea"/>
                <a:sym typeface="+mn-lt"/>
              </a:rPr>
              <a:t>1</a:t>
            </a:r>
            <a:endParaRPr lang="en-US" altLang="zh-CN" sz="4800" b="1" dirty="0">
              <a:solidFill>
                <a:schemeClr val="bg1"/>
              </a:solidFill>
              <a:cs typeface="+mn-ea"/>
              <a:sym typeface="+mn-lt"/>
            </a:endParaRPr>
          </a:p>
        </p:txBody>
      </p:sp>
      <p:sp>
        <p:nvSpPr>
          <p:cNvPr id="21" name="文本框 20"/>
          <p:cNvSpPr txBox="1"/>
          <p:nvPr/>
        </p:nvSpPr>
        <p:spPr>
          <a:xfrm>
            <a:off x="1628775" y="3134360"/>
            <a:ext cx="5688330" cy="83099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4800" b="1" dirty="0">
                <a:solidFill>
                  <a:schemeClr val="accent3">
                    <a:lumMod val="100000"/>
                  </a:schemeClr>
                </a:solidFill>
                <a:cs typeface="+mn-ea"/>
                <a:sym typeface="+mn-ea"/>
              </a:rPr>
              <a:t>项目基本情况</a:t>
            </a:r>
          </a:p>
        </p:txBody>
      </p:sp>
    </p:spTree>
  </p:cSld>
  <p:clrMapOvr>
    <a:masterClrMapping/>
  </p:clrMapOvr>
  <mc:AlternateContent xmlns:mc="http://schemas.openxmlformats.org/markup-compatibility/2006" xmlns:p14="http://schemas.microsoft.com/office/powerpoint/2010/main">
    <mc:Choice Requires="p14">
      <p:transition spd="slow" p14:dur="1250" advTm="0">
        <p:cut/>
      </p:transition>
    </mc:Choice>
    <mc:Fallback xmlns="">
      <p:transition spd="slow" advTm="0">
        <p:cu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23875" y="788035"/>
            <a:ext cx="7952740" cy="3416320"/>
          </a:xfrm>
          <a:prstGeom prst="rect">
            <a:avLst/>
          </a:prstGeom>
          <a:noFill/>
          <a:ln w="9525">
            <a:noFill/>
          </a:ln>
        </p:spPr>
        <p:txBody>
          <a:bodyPr wrap="square">
            <a:spAutoFit/>
          </a:bodyPr>
          <a:lstStyle/>
          <a:p>
            <a:pPr indent="457200" algn="just">
              <a:lnSpc>
                <a:spcPct val="150000"/>
              </a:lnSpc>
              <a:defRPr/>
            </a:pPr>
            <a:r>
              <a:rPr lang="zh-CN" altLang="zh-CN" sz="1600" kern="0" dirty="0" smtClean="0"/>
              <a:t>合肥市</a:t>
            </a:r>
            <a:r>
              <a:rPr lang="zh-CN" altLang="zh-CN" sz="1600" kern="0" dirty="0"/>
              <a:t>统一政务信息处理平台（以下简称</a:t>
            </a:r>
            <a:r>
              <a:rPr lang="en-US" altLang="zh-CN" sz="1600" kern="0" dirty="0"/>
              <a:t>“</a:t>
            </a:r>
            <a:r>
              <a:rPr lang="zh-CN" altLang="zh-CN" sz="1600" kern="0" dirty="0"/>
              <a:t>市政务平台</a:t>
            </a:r>
            <a:r>
              <a:rPr lang="en-US" altLang="zh-CN" sz="1600" kern="0" dirty="0"/>
              <a:t>”</a:t>
            </a:r>
            <a:r>
              <a:rPr lang="zh-CN" altLang="zh-CN" sz="1600" kern="0" dirty="0"/>
              <a:t>）是一套面向全市党政机关的跨部门办公系统，它集公文制发、通知管理、文件传递、电子邮件、内部门户等多种功能于一身，满足了全市各单位工作人员日常协同办公的基本需求</a:t>
            </a:r>
            <a:r>
              <a:rPr lang="zh-CN" altLang="zh-CN" sz="1600" kern="0" dirty="0" smtClean="0"/>
              <a:t>。</a:t>
            </a:r>
            <a:endParaRPr lang="en-US" altLang="zh-CN" sz="1600" kern="0" dirty="0" smtClean="0"/>
          </a:p>
          <a:p>
            <a:pPr indent="457200" algn="just">
              <a:lnSpc>
                <a:spcPct val="150000"/>
              </a:lnSpc>
              <a:defRPr/>
            </a:pPr>
            <a:endParaRPr lang="zh-CN" altLang="zh-CN" sz="1600" kern="0" dirty="0"/>
          </a:p>
          <a:p>
            <a:pPr indent="457200" algn="just">
              <a:lnSpc>
                <a:spcPct val="150000"/>
              </a:lnSpc>
              <a:defRPr/>
            </a:pPr>
            <a:r>
              <a:rPr lang="zh-CN" altLang="zh-CN" sz="1600" kern="0" dirty="0">
                <a:solidFill>
                  <a:srgbClr val="01046B"/>
                </a:solidFill>
              </a:rPr>
              <a:t>为落实上级部门关于信创工作的部署和要求</a:t>
            </a:r>
            <a:r>
              <a:rPr lang="zh-CN" altLang="zh-CN" sz="1600" kern="0" dirty="0" smtClean="0">
                <a:solidFill>
                  <a:srgbClr val="01046B"/>
                </a:solidFill>
              </a:rPr>
              <a:t>，合肥市</a:t>
            </a:r>
            <a:r>
              <a:rPr lang="zh-CN" altLang="zh-CN" sz="1600" kern="0" dirty="0">
                <a:solidFill>
                  <a:srgbClr val="01046B"/>
                </a:solidFill>
              </a:rPr>
              <a:t>统一政务信息处理平台纳入首批进行信</a:t>
            </a:r>
            <a:r>
              <a:rPr lang="zh-CN" altLang="zh-CN" sz="1600" kern="0" dirty="0" smtClean="0">
                <a:solidFill>
                  <a:srgbClr val="01046B"/>
                </a:solidFill>
              </a:rPr>
              <a:t>创</a:t>
            </a:r>
            <a:r>
              <a:rPr lang="zh-CN" altLang="en-US" sz="1600" kern="0" dirty="0" smtClean="0">
                <a:solidFill>
                  <a:srgbClr val="01046B"/>
                </a:solidFill>
              </a:rPr>
              <a:t>适配改造</a:t>
            </a:r>
            <a:r>
              <a:rPr lang="zh-CN" altLang="zh-CN" sz="1600" kern="0" dirty="0" smtClean="0">
                <a:solidFill>
                  <a:srgbClr val="01046B"/>
                </a:solidFill>
              </a:rPr>
              <a:t>范围，在</a:t>
            </a:r>
            <a:r>
              <a:rPr lang="en-US" altLang="zh-CN" sz="1600" kern="0" dirty="0">
                <a:solidFill>
                  <a:srgbClr val="01046B"/>
                </a:solidFill>
              </a:rPr>
              <a:t>2020</a:t>
            </a:r>
            <a:r>
              <a:rPr lang="zh-CN" altLang="zh-CN" sz="1600" kern="0" dirty="0">
                <a:solidFill>
                  <a:srgbClr val="01046B"/>
                </a:solidFill>
              </a:rPr>
              <a:t>年启动</a:t>
            </a:r>
            <a:r>
              <a:rPr lang="zh-CN" altLang="zh-CN" sz="1600" kern="0" dirty="0" smtClean="0">
                <a:solidFill>
                  <a:srgbClr val="01046B"/>
                </a:solidFill>
              </a:rPr>
              <a:t>实施</a:t>
            </a:r>
            <a:r>
              <a:rPr lang="zh-CN" altLang="en-US" sz="1600" kern="0" dirty="0" smtClean="0">
                <a:solidFill>
                  <a:srgbClr val="01046B"/>
                </a:solidFill>
              </a:rPr>
              <a:t>并完工</a:t>
            </a:r>
            <a:r>
              <a:rPr lang="zh-CN" altLang="zh-CN" sz="1600" kern="0" dirty="0" smtClean="0">
                <a:solidFill>
                  <a:srgbClr val="01046B"/>
                </a:solidFill>
              </a:rPr>
              <a:t>。</a:t>
            </a:r>
            <a:endParaRPr lang="en-US" altLang="zh-CN" sz="1600" kern="0" dirty="0" smtClean="0">
              <a:solidFill>
                <a:srgbClr val="01046B"/>
              </a:solidFill>
            </a:endParaRPr>
          </a:p>
          <a:p>
            <a:pPr indent="457200" algn="just">
              <a:lnSpc>
                <a:spcPct val="150000"/>
              </a:lnSpc>
              <a:defRPr/>
            </a:pPr>
            <a:endParaRPr lang="en-US" altLang="zh-CN" sz="1600" kern="0" dirty="0" smtClean="0">
              <a:solidFill>
                <a:srgbClr val="01046B"/>
              </a:solidFill>
            </a:endParaRPr>
          </a:p>
          <a:p>
            <a:pPr indent="457200" algn="just">
              <a:lnSpc>
                <a:spcPct val="150000"/>
              </a:lnSpc>
              <a:defRPr/>
            </a:pPr>
            <a:r>
              <a:rPr lang="zh-CN" altLang="en-US" sz="1600" kern="0" dirty="0">
                <a:solidFill>
                  <a:srgbClr val="01046B"/>
                </a:solidFill>
              </a:rPr>
              <a:t>平台割接时间：</a:t>
            </a:r>
            <a:r>
              <a:rPr lang="en-US" altLang="zh-CN" sz="1600" kern="0" dirty="0">
                <a:solidFill>
                  <a:srgbClr val="01046B"/>
                </a:solidFill>
              </a:rPr>
              <a:t>2021</a:t>
            </a:r>
            <a:r>
              <a:rPr lang="zh-CN" altLang="en-US" sz="1600" kern="0" dirty="0">
                <a:solidFill>
                  <a:srgbClr val="01046B"/>
                </a:solidFill>
              </a:rPr>
              <a:t>年</a:t>
            </a:r>
            <a:r>
              <a:rPr lang="en-US" altLang="zh-CN" sz="1600" kern="0" dirty="0">
                <a:solidFill>
                  <a:srgbClr val="01046B"/>
                </a:solidFill>
              </a:rPr>
              <a:t>01</a:t>
            </a:r>
            <a:r>
              <a:rPr lang="zh-CN" altLang="en-US" sz="1600" kern="0" dirty="0">
                <a:solidFill>
                  <a:srgbClr val="01046B"/>
                </a:solidFill>
              </a:rPr>
              <a:t>月</a:t>
            </a:r>
            <a:r>
              <a:rPr lang="en-US" altLang="zh-CN" sz="1600" kern="0" dirty="0">
                <a:solidFill>
                  <a:srgbClr val="01046B"/>
                </a:solidFill>
              </a:rPr>
              <a:t>09</a:t>
            </a:r>
            <a:r>
              <a:rPr lang="zh-CN" altLang="en-US" sz="1600" kern="0" dirty="0">
                <a:solidFill>
                  <a:srgbClr val="01046B"/>
                </a:solidFill>
              </a:rPr>
              <a:t>日 </a:t>
            </a:r>
            <a:r>
              <a:rPr lang="en-US" altLang="zh-CN" sz="1600" kern="0" dirty="0">
                <a:solidFill>
                  <a:srgbClr val="01046B"/>
                </a:solidFill>
              </a:rPr>
              <a:t>0</a:t>
            </a:r>
            <a:r>
              <a:rPr lang="zh-CN" altLang="en-US" sz="1600" kern="0" dirty="0">
                <a:solidFill>
                  <a:srgbClr val="01046B"/>
                </a:solidFill>
              </a:rPr>
              <a:t>点 至 </a:t>
            </a:r>
            <a:r>
              <a:rPr lang="en-US" altLang="zh-CN" sz="1600" kern="0" dirty="0">
                <a:solidFill>
                  <a:srgbClr val="01046B"/>
                </a:solidFill>
              </a:rPr>
              <a:t>2021</a:t>
            </a:r>
            <a:r>
              <a:rPr lang="zh-CN" altLang="en-US" sz="1600" kern="0" dirty="0">
                <a:solidFill>
                  <a:srgbClr val="01046B"/>
                </a:solidFill>
              </a:rPr>
              <a:t>年</a:t>
            </a:r>
            <a:r>
              <a:rPr lang="en-US" altLang="zh-CN" sz="1600" kern="0" dirty="0">
                <a:solidFill>
                  <a:srgbClr val="01046B"/>
                </a:solidFill>
              </a:rPr>
              <a:t>01</a:t>
            </a:r>
            <a:r>
              <a:rPr lang="zh-CN" altLang="en-US" sz="1600" kern="0" dirty="0">
                <a:solidFill>
                  <a:srgbClr val="01046B"/>
                </a:solidFill>
              </a:rPr>
              <a:t>月</a:t>
            </a:r>
            <a:r>
              <a:rPr lang="en-US" altLang="zh-CN" sz="1600" kern="0" dirty="0">
                <a:solidFill>
                  <a:srgbClr val="01046B"/>
                </a:solidFill>
              </a:rPr>
              <a:t>10</a:t>
            </a:r>
            <a:r>
              <a:rPr lang="zh-CN" altLang="en-US" sz="1600" kern="0" dirty="0">
                <a:solidFill>
                  <a:srgbClr val="01046B"/>
                </a:solidFill>
              </a:rPr>
              <a:t>日 </a:t>
            </a:r>
            <a:r>
              <a:rPr lang="en-US" altLang="zh-CN" sz="1600" kern="0" dirty="0">
                <a:solidFill>
                  <a:srgbClr val="01046B"/>
                </a:solidFill>
              </a:rPr>
              <a:t>23</a:t>
            </a:r>
            <a:r>
              <a:rPr lang="zh-CN" altLang="en-US" sz="1600" kern="0" dirty="0">
                <a:solidFill>
                  <a:srgbClr val="01046B"/>
                </a:solidFill>
              </a:rPr>
              <a:t>点</a:t>
            </a:r>
            <a:r>
              <a:rPr lang="en-US" altLang="zh-CN" sz="1600" kern="0" dirty="0">
                <a:solidFill>
                  <a:srgbClr val="01046B"/>
                </a:solidFill>
              </a:rPr>
              <a:t>59</a:t>
            </a:r>
            <a:r>
              <a:rPr lang="zh-CN" altLang="en-US" sz="1600" kern="0" dirty="0">
                <a:solidFill>
                  <a:srgbClr val="01046B"/>
                </a:solidFill>
              </a:rPr>
              <a:t>分。</a:t>
            </a:r>
            <a:endParaRPr lang="en-US" altLang="zh-CN" sz="1600" kern="0" dirty="0">
              <a:solidFill>
                <a:srgbClr val="01046B"/>
              </a:solidFill>
            </a:endParaRPr>
          </a:p>
          <a:p>
            <a:pPr indent="457200" algn="just">
              <a:lnSpc>
                <a:spcPct val="150000"/>
              </a:lnSpc>
              <a:defRPr/>
            </a:pPr>
            <a:r>
              <a:rPr lang="zh-CN" altLang="en-US" sz="1600" kern="0" dirty="0">
                <a:solidFill>
                  <a:srgbClr val="01046B"/>
                </a:solidFill>
                <a:sym typeface="+mn-ea"/>
              </a:rPr>
              <a:t>平台上线时间：</a:t>
            </a:r>
            <a:r>
              <a:rPr lang="en-US" altLang="zh-CN" sz="1600" kern="0" dirty="0">
                <a:solidFill>
                  <a:srgbClr val="01046B"/>
                </a:solidFill>
                <a:sym typeface="+mn-ea"/>
              </a:rPr>
              <a:t>2021</a:t>
            </a:r>
            <a:r>
              <a:rPr lang="zh-CN" altLang="en-US" sz="1600" kern="0" dirty="0">
                <a:solidFill>
                  <a:srgbClr val="01046B"/>
                </a:solidFill>
                <a:sym typeface="+mn-ea"/>
              </a:rPr>
              <a:t>年</a:t>
            </a:r>
            <a:r>
              <a:rPr lang="en-US" altLang="zh-CN" sz="1600" kern="0" dirty="0">
                <a:solidFill>
                  <a:srgbClr val="01046B"/>
                </a:solidFill>
                <a:sym typeface="+mn-ea"/>
              </a:rPr>
              <a:t>01</a:t>
            </a:r>
            <a:r>
              <a:rPr lang="zh-CN" altLang="en-US" sz="1600" kern="0" dirty="0">
                <a:solidFill>
                  <a:srgbClr val="01046B"/>
                </a:solidFill>
                <a:sym typeface="+mn-ea"/>
              </a:rPr>
              <a:t>月</a:t>
            </a:r>
            <a:r>
              <a:rPr lang="en-US" altLang="zh-CN" sz="1600" kern="0" dirty="0">
                <a:solidFill>
                  <a:srgbClr val="01046B"/>
                </a:solidFill>
                <a:sym typeface="+mn-ea"/>
              </a:rPr>
              <a:t>11</a:t>
            </a:r>
            <a:r>
              <a:rPr lang="zh-CN" altLang="en-US" sz="1600" kern="0" dirty="0">
                <a:solidFill>
                  <a:srgbClr val="01046B"/>
                </a:solidFill>
                <a:sym typeface="+mn-ea"/>
              </a:rPr>
              <a:t>日 </a:t>
            </a:r>
            <a:r>
              <a:rPr lang="en-US" altLang="zh-CN" sz="1600" kern="0" dirty="0">
                <a:solidFill>
                  <a:srgbClr val="01046B"/>
                </a:solidFill>
                <a:sym typeface="+mn-ea"/>
              </a:rPr>
              <a:t>0 </a:t>
            </a:r>
            <a:r>
              <a:rPr lang="zh-CN" altLang="en-US" sz="1600" kern="0" dirty="0">
                <a:solidFill>
                  <a:srgbClr val="01046B"/>
                </a:solidFill>
                <a:sym typeface="+mn-ea"/>
              </a:rPr>
              <a:t>点。</a:t>
            </a:r>
          </a:p>
        </p:txBody>
      </p:sp>
      <p:sp>
        <p:nvSpPr>
          <p:cNvPr id="16" name="矩形 15"/>
          <p:cNvSpPr/>
          <p:nvPr/>
        </p:nvSpPr>
        <p:spPr>
          <a:xfrm>
            <a:off x="402590" y="246380"/>
            <a:ext cx="5345430" cy="3695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l">
              <a:lnSpc>
                <a:spcPct val="100000"/>
              </a:lnSpc>
              <a:buClrTx/>
              <a:buSzTx/>
              <a:buFontTx/>
              <a:buNone/>
            </a:pPr>
            <a:r>
              <a:rPr lang="zh-CN" altLang="en-US" sz="2600" b="1" dirty="0" smtClean="0">
                <a:solidFill>
                  <a:schemeClr val="accent1"/>
                </a:solidFill>
                <a:cs typeface="+mn-ea"/>
                <a:sym typeface="+mn-ea"/>
              </a:rPr>
              <a:t>基本情况</a:t>
            </a:r>
            <a:endParaRPr lang="zh-CN" altLang="en-US" sz="2600" b="1" dirty="0">
              <a:solidFill>
                <a:schemeClr val="accent1"/>
              </a:solidFill>
              <a:cs typeface="+mn-ea"/>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1250">
        <p:cut/>
      </p:transition>
    </mc:Choice>
    <mc:Fallback xmlns="">
      <p:transition spd="slow">
        <p:cu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a:srcRect/>
          <a:stretch>
            <a:fillRect/>
          </a:stretch>
        </p:blipFill>
        <p:spPr>
          <a:xfrm>
            <a:off x="0" y="0"/>
            <a:ext cx="9144000" cy="1714500"/>
          </a:xfrm>
          <a:prstGeom prst="rect">
            <a:avLst/>
          </a:prstGeom>
        </p:spPr>
      </p:pic>
      <p:sp>
        <p:nvSpPr>
          <p:cNvPr id="4" name="矩形 3"/>
          <p:cNvSpPr/>
          <p:nvPr/>
        </p:nvSpPr>
        <p:spPr>
          <a:xfrm>
            <a:off x="3261995" y="1457325"/>
            <a:ext cx="2420620" cy="13112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5" name="矩形 4"/>
          <p:cNvSpPr/>
          <p:nvPr/>
        </p:nvSpPr>
        <p:spPr>
          <a:xfrm>
            <a:off x="3735070" y="1823720"/>
            <a:ext cx="1473835" cy="628015"/>
          </a:xfrm>
          <a:prstGeom prst="rect">
            <a:avLst/>
          </a:prstGeom>
          <a:noFill/>
          <a:ln w="38100" cmpd="sng">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12" name="文本框 11"/>
          <p:cNvSpPr txBox="1"/>
          <p:nvPr/>
        </p:nvSpPr>
        <p:spPr>
          <a:xfrm>
            <a:off x="3872865" y="1714500"/>
            <a:ext cx="1197610" cy="829945"/>
          </a:xfrm>
          <a:prstGeom prst="rect">
            <a:avLst/>
          </a:prstGeom>
          <a:noFill/>
        </p:spPr>
        <p:txBody>
          <a:bodyPr wrap="square" rtlCol="0">
            <a:spAutoFit/>
          </a:bodyPr>
          <a:lstStyle/>
          <a:p>
            <a:pPr algn="ctr"/>
            <a:r>
              <a:rPr lang="en-US" altLang="zh-CN" sz="4800" b="1">
                <a:solidFill>
                  <a:schemeClr val="bg1"/>
                </a:solidFill>
                <a:cs typeface="+mn-ea"/>
                <a:sym typeface="+mn-lt"/>
              </a:rPr>
              <a:t>2</a:t>
            </a:r>
            <a:endParaRPr lang="en-US" altLang="zh-CN" sz="4800" b="1" dirty="0">
              <a:solidFill>
                <a:schemeClr val="bg1"/>
              </a:solidFill>
              <a:cs typeface="+mn-ea"/>
              <a:sym typeface="+mn-lt"/>
            </a:endParaRPr>
          </a:p>
        </p:txBody>
      </p:sp>
      <p:sp>
        <p:nvSpPr>
          <p:cNvPr id="21" name="文本框 20"/>
          <p:cNvSpPr txBox="1"/>
          <p:nvPr/>
        </p:nvSpPr>
        <p:spPr>
          <a:xfrm>
            <a:off x="1628775" y="3134360"/>
            <a:ext cx="5688330" cy="83099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4800" b="1" dirty="0">
                <a:solidFill>
                  <a:schemeClr val="accent3">
                    <a:lumMod val="100000"/>
                  </a:schemeClr>
                </a:solidFill>
                <a:cs typeface="+mn-ea"/>
                <a:sym typeface="+mn-lt"/>
              </a:rPr>
              <a:t>平台使用培训</a:t>
            </a:r>
          </a:p>
        </p:txBody>
      </p:sp>
    </p:spTree>
  </p:cSld>
  <p:clrMapOvr>
    <a:masterClrMapping/>
  </p:clrMapOvr>
  <mc:AlternateContent xmlns:mc="http://schemas.openxmlformats.org/markup-compatibility/2006" xmlns:p14="http://schemas.microsoft.com/office/powerpoint/2010/main">
    <mc:Choice Requires="p14">
      <p:transition spd="slow" p14:dur="1250" advTm="0">
        <p:cut/>
      </p:transition>
    </mc:Choice>
    <mc:Fallback xmlns="">
      <p:transition spd="slow" advTm="0">
        <p:cu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402590" y="246380"/>
            <a:ext cx="5345430" cy="3695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r>
              <a:rPr lang="zh-CN" altLang="en-US" sz="2600" b="1" dirty="0" smtClean="0">
                <a:solidFill>
                  <a:schemeClr val="accent1"/>
                </a:solidFill>
                <a:cs typeface="+mn-ea"/>
                <a:sym typeface="+mn-ea"/>
              </a:rPr>
              <a:t>（</a:t>
            </a:r>
            <a:r>
              <a:rPr lang="en-US" altLang="zh-CN" sz="2600" b="1" dirty="0" smtClean="0">
                <a:solidFill>
                  <a:schemeClr val="accent1"/>
                </a:solidFill>
                <a:cs typeface="+mn-ea"/>
                <a:sym typeface="+mn-ea"/>
              </a:rPr>
              <a:t>1</a:t>
            </a:r>
            <a:r>
              <a:rPr lang="zh-CN" altLang="en-US" sz="2600" b="1" dirty="0" smtClean="0">
                <a:solidFill>
                  <a:schemeClr val="accent1"/>
                </a:solidFill>
                <a:cs typeface="+mn-ea"/>
                <a:sym typeface="+mn-ea"/>
              </a:rPr>
              <a:t>）</a:t>
            </a:r>
            <a:r>
              <a:rPr lang="zh-CN" altLang="en-US" sz="2600" b="1" dirty="0" smtClean="0">
                <a:solidFill>
                  <a:schemeClr val="accent1"/>
                </a:solidFill>
                <a:cs typeface="+mn-ea"/>
              </a:rPr>
              <a:t>平台登录</a:t>
            </a:r>
            <a:endParaRPr lang="zh-CN" altLang="en-US" sz="2600" b="1" dirty="0">
              <a:solidFill>
                <a:schemeClr val="accent1"/>
              </a:solidFill>
              <a:cs typeface="+mn-ea"/>
            </a:endParaRPr>
          </a:p>
        </p:txBody>
      </p:sp>
      <p:grpSp>
        <p:nvGrpSpPr>
          <p:cNvPr id="5" name="组合 4"/>
          <p:cNvGrpSpPr/>
          <p:nvPr/>
        </p:nvGrpSpPr>
        <p:grpSpPr>
          <a:xfrm>
            <a:off x="674271" y="747379"/>
            <a:ext cx="2689284" cy="4176464"/>
            <a:chOff x="1174753" y="1319814"/>
            <a:chExt cx="4447673" cy="4337875"/>
          </a:xfrm>
        </p:grpSpPr>
        <p:sp>
          <p:nvSpPr>
            <p:cNvPr id="6" name="圆角矩形 11"/>
            <p:cNvSpPr/>
            <p:nvPr/>
          </p:nvSpPr>
          <p:spPr>
            <a:xfrm>
              <a:off x="1174753" y="1730574"/>
              <a:ext cx="4447673" cy="3927115"/>
            </a:xfrm>
            <a:prstGeom prst="roundRect">
              <a:avLst>
                <a:gd name="adj" fmla="val 3299"/>
              </a:avLst>
            </a:prstGeom>
            <a:solidFill>
              <a:srgbClr val="5982DB">
                <a:alpha val="10000"/>
              </a:srgbClr>
            </a:solidFill>
            <a:ln w="25400">
              <a:solidFill>
                <a:schemeClr val="accent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7" name="圆角矩形 12"/>
            <p:cNvSpPr/>
            <p:nvPr/>
          </p:nvSpPr>
          <p:spPr>
            <a:xfrm>
              <a:off x="1310597" y="1319814"/>
              <a:ext cx="4208395" cy="612233"/>
            </a:xfrm>
            <a:prstGeom prst="roundRect">
              <a:avLst>
                <a:gd name="adj" fmla="val 15766"/>
              </a:avLst>
            </a:prstGeom>
            <a:solidFill>
              <a:schemeClr val="accent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r>
                <a:rPr lang="en-US" altLang="zh-CN" sz="1800" b="1" dirty="0" smtClean="0">
                  <a:solidFill>
                    <a:schemeClr val="bg1"/>
                  </a:solidFill>
                  <a:latin typeface="微软雅黑" panose="020B0503020204020204" pitchFamily="34" charset="-122"/>
                  <a:ea typeface="微软雅黑" panose="020B0503020204020204" pitchFamily="34" charset="-122"/>
                  <a:cs typeface="+mj-cs"/>
                  <a:sym typeface="+mn-ea"/>
                </a:rPr>
                <a:t>Windows</a:t>
              </a:r>
              <a:r>
                <a:rPr lang="zh-CN" altLang="en-US" sz="1800" b="1" dirty="0" smtClean="0">
                  <a:solidFill>
                    <a:schemeClr val="bg1"/>
                  </a:solidFill>
                  <a:latin typeface="微软雅黑" panose="020B0503020204020204" pitchFamily="34" charset="-122"/>
                  <a:ea typeface="微软雅黑" panose="020B0503020204020204" pitchFamily="34" charset="-122"/>
                  <a:cs typeface="+mj-cs"/>
                  <a:sym typeface="+mn-ea"/>
                </a:rPr>
                <a:t>电脑</a:t>
              </a:r>
              <a:endParaRPr lang="en-US" altLang="zh-CN" sz="1800" b="1" dirty="0">
                <a:solidFill>
                  <a:schemeClr val="bg1"/>
                </a:solidFill>
                <a:latin typeface="微软雅黑" panose="020B0503020204020204" pitchFamily="34" charset="-122"/>
                <a:ea typeface="微软雅黑" panose="020B0503020204020204" pitchFamily="34" charset="-122"/>
                <a:cs typeface="+mj-cs"/>
                <a:sym typeface="+mn-ea"/>
              </a:endParaRPr>
            </a:p>
          </p:txBody>
        </p:sp>
        <p:sp>
          <p:nvSpPr>
            <p:cNvPr id="8" name="文本框 4"/>
            <p:cNvSpPr txBox="1"/>
            <p:nvPr/>
          </p:nvSpPr>
          <p:spPr>
            <a:xfrm>
              <a:off x="1437475" y="1918142"/>
              <a:ext cx="3853961" cy="1294669"/>
            </a:xfrm>
            <a:prstGeom prst="rect">
              <a:avLst/>
            </a:prstGeom>
            <a:noFill/>
            <a:ln w="9525">
              <a:noFill/>
            </a:ln>
          </p:spPr>
          <p:txBody>
            <a:bodyPr wrap="square" lIns="0" tIns="0" rIns="0" bIns="0" anchor="t">
              <a:spAutoFit/>
            </a:bodyPr>
            <a:lstStyle>
              <a:defPPr>
                <a:defRPr lang="zh-CN"/>
              </a:defPPr>
              <a:lvl1pPr defTabSz="1216025">
                <a:lnSpc>
                  <a:spcPct val="150000"/>
                </a:lnSpc>
                <a:spcBef>
                  <a:spcPct val="20000"/>
                </a:spcBef>
                <a:defRPr sz="1600">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zh-CN" altLang="en-US" sz="1800" dirty="0" smtClean="0">
                  <a:solidFill>
                    <a:schemeClr val="accent6"/>
                  </a:solidFill>
                  <a:sym typeface="+mn-ea"/>
                </a:rPr>
                <a:t>沿用原来的登录方式不变，仍使用客户端登录，无需做任何调整。</a:t>
              </a:r>
              <a:endParaRPr lang="zh-CN" altLang="en-US" sz="1800" dirty="0">
                <a:solidFill>
                  <a:schemeClr val="accent6"/>
                </a:solidFill>
                <a:sym typeface="+mn-ea"/>
              </a:endParaRPr>
            </a:p>
          </p:txBody>
        </p:sp>
      </p:grpSp>
      <p:grpSp>
        <p:nvGrpSpPr>
          <p:cNvPr id="13" name="组合 12"/>
          <p:cNvGrpSpPr/>
          <p:nvPr/>
        </p:nvGrpSpPr>
        <p:grpSpPr>
          <a:xfrm>
            <a:off x="3723795" y="747379"/>
            <a:ext cx="4896544" cy="4176465"/>
            <a:chOff x="1174753" y="1319814"/>
            <a:chExt cx="4447673" cy="4337875"/>
          </a:xfrm>
        </p:grpSpPr>
        <p:sp>
          <p:nvSpPr>
            <p:cNvPr id="14" name="圆角矩形 11"/>
            <p:cNvSpPr/>
            <p:nvPr/>
          </p:nvSpPr>
          <p:spPr>
            <a:xfrm>
              <a:off x="1174753" y="1730574"/>
              <a:ext cx="4447673" cy="3927115"/>
            </a:xfrm>
            <a:prstGeom prst="roundRect">
              <a:avLst>
                <a:gd name="adj" fmla="val 3299"/>
              </a:avLst>
            </a:prstGeom>
            <a:solidFill>
              <a:srgbClr val="5982DB">
                <a:alpha val="10000"/>
              </a:srgbClr>
            </a:solidFill>
            <a:ln w="25400">
              <a:solidFill>
                <a:schemeClr val="accent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5" name="圆角矩形 12"/>
            <p:cNvSpPr/>
            <p:nvPr/>
          </p:nvSpPr>
          <p:spPr>
            <a:xfrm>
              <a:off x="1310597" y="1319814"/>
              <a:ext cx="4208395" cy="612233"/>
            </a:xfrm>
            <a:prstGeom prst="roundRect">
              <a:avLst>
                <a:gd name="adj" fmla="val 15766"/>
              </a:avLst>
            </a:prstGeom>
            <a:solidFill>
              <a:schemeClr val="accent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cs typeface="+mj-cs"/>
                  <a:sym typeface="+mn-ea"/>
                </a:rPr>
                <a:t>国产化电脑</a:t>
              </a:r>
              <a:endParaRPr lang="en-US" altLang="zh-CN" sz="1800" b="1" dirty="0">
                <a:solidFill>
                  <a:schemeClr val="bg1"/>
                </a:solidFill>
                <a:latin typeface="微软雅黑" panose="020B0503020204020204" pitchFamily="34" charset="-122"/>
                <a:ea typeface="微软雅黑" panose="020B0503020204020204" pitchFamily="34" charset="-122"/>
                <a:cs typeface="+mj-cs"/>
                <a:sym typeface="+mn-ea"/>
              </a:endParaRPr>
            </a:p>
          </p:txBody>
        </p:sp>
        <p:sp>
          <p:nvSpPr>
            <p:cNvPr id="17" name="文本框 4"/>
            <p:cNvSpPr txBox="1"/>
            <p:nvPr/>
          </p:nvSpPr>
          <p:spPr>
            <a:xfrm>
              <a:off x="1310597" y="1918141"/>
              <a:ext cx="4208394" cy="920654"/>
            </a:xfrm>
            <a:prstGeom prst="rect">
              <a:avLst/>
            </a:prstGeom>
            <a:noFill/>
            <a:ln w="9525">
              <a:noFill/>
            </a:ln>
          </p:spPr>
          <p:txBody>
            <a:bodyPr wrap="square" lIns="0" tIns="0" rIns="0" bIns="0" anchor="t">
              <a:spAutoFit/>
            </a:bodyPr>
            <a:lstStyle>
              <a:defPPr>
                <a:defRPr lang="zh-CN"/>
              </a:defPPr>
              <a:lvl1pPr defTabSz="1216025">
                <a:lnSpc>
                  <a:spcPct val="150000"/>
                </a:lnSpc>
                <a:spcBef>
                  <a:spcPct val="20000"/>
                </a:spcBef>
                <a:defRPr sz="1600">
                  <a:solidFill>
                    <a:schemeClr val="tx1">
                      <a:lumMod val="85000"/>
                      <a:lumOff val="15000"/>
                    </a:schemeClr>
                  </a:solidFill>
                  <a:latin typeface="微软雅黑" panose="020B0503020204020204" pitchFamily="34" charset="-122"/>
                  <a:ea typeface="微软雅黑" panose="020B0503020204020204" pitchFamily="34" charset="-122"/>
                </a:defRPr>
              </a:lvl1pPr>
            </a:lstStyle>
            <a:p>
              <a:endParaRPr lang="en-US" altLang="zh-CN" sz="1800" dirty="0" smtClean="0">
                <a:solidFill>
                  <a:schemeClr val="accent6"/>
                </a:solidFill>
                <a:sym typeface="+mn-ea"/>
              </a:endParaRPr>
            </a:p>
            <a:p>
              <a:r>
                <a:rPr lang="en-US" altLang="zh-CN" sz="1800" dirty="0">
                  <a:solidFill>
                    <a:schemeClr val="accent6"/>
                  </a:solidFill>
                  <a:sym typeface="+mn-ea"/>
                </a:rPr>
                <a:t> </a:t>
              </a:r>
              <a:r>
                <a:rPr lang="en-US" altLang="zh-CN" sz="1800" dirty="0" smtClean="0">
                  <a:solidFill>
                    <a:schemeClr val="accent6"/>
                  </a:solidFill>
                  <a:sym typeface="+mn-ea"/>
                </a:rPr>
                <a:t>      </a:t>
              </a:r>
              <a:r>
                <a:rPr lang="zh-CN" altLang="en-US" sz="1800" dirty="0" smtClean="0">
                  <a:solidFill>
                    <a:schemeClr val="accent6"/>
                  </a:solidFill>
                  <a:sym typeface="+mn-ea"/>
                </a:rPr>
                <a:t>通过下载中心，下载平台登录图标登录。</a:t>
              </a:r>
              <a:endParaRPr lang="zh-CN" altLang="en-US" sz="1800" dirty="0">
                <a:solidFill>
                  <a:schemeClr val="accent6"/>
                </a:solidFill>
                <a:sym typeface="+mn-ea"/>
              </a:endParaRPr>
            </a:p>
          </p:txBody>
        </p:sp>
      </p:grpSp>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5238" t="7052" r="19474" b="15538"/>
          <a:stretch>
            <a:fillRect/>
          </a:stretch>
        </p:blipFill>
        <p:spPr bwMode="auto">
          <a:xfrm>
            <a:off x="1475258" y="2980570"/>
            <a:ext cx="1106906" cy="1150242"/>
          </a:xfrm>
          <a:prstGeom prst="rect">
            <a:avLst/>
          </a:prstGeom>
          <a:no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30448" y="2980570"/>
            <a:ext cx="1083238" cy="1150242"/>
          </a:xfrm>
          <a:prstGeom prst="rect">
            <a:avLst/>
          </a:prstGeom>
          <a:no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矩形 1"/>
          <p:cNvSpPr/>
          <p:nvPr/>
        </p:nvSpPr>
        <p:spPr>
          <a:xfrm>
            <a:off x="4548294" y="2220358"/>
            <a:ext cx="3012363" cy="369332"/>
          </a:xfrm>
          <a:prstGeom prst="rect">
            <a:avLst/>
          </a:prstGeom>
        </p:spPr>
        <p:txBody>
          <a:bodyPr wrap="none">
            <a:spAutoFit/>
          </a:bodyPr>
          <a:lstStyle/>
          <a:p>
            <a:r>
              <a:rPr lang="en-US" altLang="zh-CN" dirty="0">
                <a:solidFill>
                  <a:schemeClr val="accent6"/>
                </a:solidFill>
                <a:latin typeface="微软雅黑" panose="020B0503020204020204" pitchFamily="34" charset="-122"/>
                <a:ea typeface="微软雅黑" panose="020B0503020204020204" pitchFamily="34" charset="-122"/>
              </a:rPr>
              <a:t>http://220.178.124.9:8081</a:t>
            </a:r>
            <a:endParaRPr lang="zh-CN" altLang="en-US" dirty="0">
              <a:solidFill>
                <a:schemeClr val="accent6"/>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50">
        <p:cut/>
      </p:transition>
    </mc:Choice>
    <mc:Fallback xmlns="">
      <p:transition spd="slow">
        <p:cu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402590" y="246380"/>
            <a:ext cx="5345430" cy="3695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r>
              <a:rPr lang="zh-CN" altLang="en-US" sz="2600" b="1" dirty="0" smtClean="0">
                <a:solidFill>
                  <a:schemeClr val="accent1"/>
                </a:solidFill>
                <a:cs typeface="+mn-ea"/>
                <a:sym typeface="+mn-ea"/>
              </a:rPr>
              <a:t>（</a:t>
            </a:r>
            <a:r>
              <a:rPr lang="en-US" altLang="zh-CN" sz="2600" b="1" dirty="0" smtClean="0">
                <a:solidFill>
                  <a:schemeClr val="accent1"/>
                </a:solidFill>
                <a:cs typeface="+mn-ea"/>
                <a:sym typeface="+mn-ea"/>
              </a:rPr>
              <a:t>1</a:t>
            </a:r>
            <a:r>
              <a:rPr lang="zh-CN" altLang="en-US" sz="2600" b="1" dirty="0" smtClean="0">
                <a:solidFill>
                  <a:schemeClr val="accent1"/>
                </a:solidFill>
                <a:cs typeface="+mn-ea"/>
                <a:sym typeface="+mn-ea"/>
              </a:rPr>
              <a:t>）</a:t>
            </a:r>
            <a:r>
              <a:rPr lang="zh-CN" altLang="en-US" sz="2600" b="1" dirty="0" smtClean="0">
                <a:solidFill>
                  <a:schemeClr val="accent1"/>
                </a:solidFill>
                <a:cs typeface="+mn-ea"/>
              </a:rPr>
              <a:t>平台登录</a:t>
            </a:r>
            <a:endParaRPr lang="zh-CN" altLang="en-US" sz="2600" b="1" dirty="0">
              <a:solidFill>
                <a:schemeClr val="accent1"/>
              </a:solidFill>
              <a:cs typeface="+mn-ea"/>
            </a:endParaRPr>
          </a:p>
        </p:txBody>
      </p:sp>
      <p:pic>
        <p:nvPicPr>
          <p:cNvPr id="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16016" y="1136923"/>
            <a:ext cx="3767716" cy="32400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5576" y="1131590"/>
            <a:ext cx="3775792" cy="32400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25912" y="1671830"/>
            <a:ext cx="4410912" cy="32400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78431451"/>
      </p:ext>
    </p:extLst>
  </p:cSld>
  <p:clrMapOvr>
    <a:masterClrMapping/>
  </p:clrMapOvr>
  <mc:AlternateContent xmlns:mc="http://schemas.openxmlformats.org/markup-compatibility/2006" xmlns:p14="http://schemas.microsoft.com/office/powerpoint/2010/main">
    <mc:Choice Requires="p14">
      <p:transition spd="slow" p14:dur="1250">
        <p:cut/>
      </p:transition>
    </mc:Choice>
    <mc:Fallback xmlns="">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9"/>
                                        </p:tgtEl>
                                        <p:attrNameLst>
                                          <p:attrName>style.visibility</p:attrName>
                                        </p:attrNameLst>
                                      </p:cBhvr>
                                      <p:to>
                                        <p:strVal val="visible"/>
                                      </p:to>
                                    </p:set>
                                    <p:anim calcmode="lin" valueType="num">
                                      <p:cBhvr additive="base">
                                        <p:cTn id="7" dur="500" fill="hold"/>
                                        <p:tgtEl>
                                          <p:spTgt spid="1029"/>
                                        </p:tgtEl>
                                        <p:attrNameLst>
                                          <p:attrName>ppt_x</p:attrName>
                                        </p:attrNameLst>
                                      </p:cBhvr>
                                      <p:tavLst>
                                        <p:tav tm="0">
                                          <p:val>
                                            <p:strVal val="#ppt_x"/>
                                          </p:val>
                                        </p:tav>
                                        <p:tav tm="100000">
                                          <p:val>
                                            <p:strVal val="#ppt_x"/>
                                          </p:val>
                                        </p:tav>
                                      </p:tavLst>
                                    </p:anim>
                                    <p:anim calcmode="lin" valueType="num">
                                      <p:cBhvr additive="base">
                                        <p:cTn id="8" dur="500" fill="hold"/>
                                        <p:tgtEl>
                                          <p:spTgt spid="10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433070" y="246380"/>
            <a:ext cx="5345430" cy="3695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r>
              <a:rPr lang="zh-CN" altLang="en-US" sz="2600" b="1" dirty="0">
                <a:solidFill>
                  <a:schemeClr val="accent1"/>
                </a:solidFill>
                <a:cs typeface="+mn-ea"/>
                <a:sym typeface="+mn-ea"/>
              </a:rPr>
              <a:t>（</a:t>
            </a:r>
            <a:r>
              <a:rPr lang="en-US" altLang="zh-CN" sz="2600" b="1" dirty="0">
                <a:solidFill>
                  <a:schemeClr val="accent1"/>
                </a:solidFill>
                <a:cs typeface="+mn-ea"/>
                <a:sym typeface="+mn-ea"/>
              </a:rPr>
              <a:t>2</a:t>
            </a:r>
            <a:r>
              <a:rPr lang="zh-CN" altLang="en-US" sz="2600" b="1" dirty="0">
                <a:solidFill>
                  <a:schemeClr val="accent1"/>
                </a:solidFill>
                <a:cs typeface="+mn-ea"/>
                <a:sym typeface="+mn-ea"/>
              </a:rPr>
              <a:t>）密码安全性</a:t>
            </a:r>
            <a:r>
              <a:rPr lang="zh-CN" altLang="en-US" sz="2600" b="1" dirty="0" smtClean="0">
                <a:solidFill>
                  <a:schemeClr val="accent1"/>
                </a:solidFill>
                <a:cs typeface="+mn-ea"/>
                <a:sym typeface="+mn-ea"/>
              </a:rPr>
              <a:t>优化（</a:t>
            </a:r>
            <a:r>
              <a:rPr lang="zh-CN" altLang="en-US" sz="2600" b="1" dirty="0" smtClean="0">
                <a:solidFill>
                  <a:srgbClr val="FF0000"/>
                </a:solidFill>
                <a:cs typeface="+mn-ea"/>
                <a:sym typeface="+mn-ea"/>
              </a:rPr>
              <a:t>延期上线</a:t>
            </a:r>
            <a:r>
              <a:rPr lang="zh-CN" altLang="en-US" sz="2600" b="1" dirty="0" smtClean="0">
                <a:solidFill>
                  <a:schemeClr val="accent1"/>
                </a:solidFill>
                <a:cs typeface="+mn-ea"/>
                <a:sym typeface="+mn-ea"/>
              </a:rPr>
              <a:t>）</a:t>
            </a:r>
            <a:endParaRPr lang="zh-CN" altLang="en-US" sz="2600" b="1" dirty="0">
              <a:solidFill>
                <a:schemeClr val="accent1"/>
              </a:solidFill>
              <a:cs typeface="+mn-ea"/>
              <a:sym typeface="+mn-ea"/>
            </a:endParaRPr>
          </a:p>
        </p:txBody>
      </p:sp>
      <p:sp>
        <p:nvSpPr>
          <p:cNvPr id="12" name="文本框 2"/>
          <p:cNvSpPr txBox="1"/>
          <p:nvPr/>
        </p:nvSpPr>
        <p:spPr>
          <a:xfrm>
            <a:off x="694054" y="668655"/>
            <a:ext cx="7694369" cy="1384995"/>
          </a:xfrm>
          <a:prstGeom prst="rect">
            <a:avLst/>
          </a:prstGeom>
          <a:noFill/>
        </p:spPr>
        <p:txBody>
          <a:bodyPr wrap="square" rtlCol="0" anchor="t">
            <a:spAutoFit/>
          </a:bodyPr>
          <a:lstStyle/>
          <a:p>
            <a:pPr indent="360680">
              <a:lnSpc>
                <a:spcPct val="150000"/>
              </a:lnSpc>
            </a:pPr>
            <a:r>
              <a:rPr lang="zh-CN" altLang="en-US" sz="1400" dirty="0" smtClean="0">
                <a:solidFill>
                  <a:schemeClr val="accent6"/>
                </a:solidFill>
                <a:latin typeface="+mn-ea"/>
                <a:cs typeface="楷体" panose="02010609060101010101" charset="-122"/>
                <a:sym typeface="+mn-ea"/>
              </a:rPr>
              <a:t>加强密码安全设计，制定安全密码规则，</a:t>
            </a:r>
            <a:r>
              <a:rPr lang="zh-CN" altLang="zh-CN" sz="1400" dirty="0" smtClean="0">
                <a:solidFill>
                  <a:schemeClr val="accent6"/>
                </a:solidFill>
                <a:latin typeface="+mn-ea"/>
                <a:cs typeface="楷体" panose="02010609060101010101" charset="-122"/>
              </a:rPr>
              <a:t>用户</a:t>
            </a:r>
            <a:r>
              <a:rPr lang="zh-CN" altLang="zh-CN" sz="1400" dirty="0">
                <a:solidFill>
                  <a:schemeClr val="accent6"/>
                </a:solidFill>
                <a:latin typeface="+mn-ea"/>
                <a:cs typeface="楷体" panose="02010609060101010101" charset="-122"/>
              </a:rPr>
              <a:t>在登录页面用账号密码登录时，如果密码不</a:t>
            </a:r>
            <a:r>
              <a:rPr lang="zh-CN" altLang="zh-CN" sz="1400" dirty="0" smtClean="0">
                <a:solidFill>
                  <a:schemeClr val="accent6"/>
                </a:solidFill>
                <a:latin typeface="+mn-ea"/>
                <a:cs typeface="楷体" panose="02010609060101010101" charset="-122"/>
              </a:rPr>
              <a:t>符合密码</a:t>
            </a:r>
            <a:r>
              <a:rPr lang="zh-CN" altLang="en-US" sz="1400" dirty="0" smtClean="0">
                <a:solidFill>
                  <a:schemeClr val="accent6"/>
                </a:solidFill>
                <a:latin typeface="+mn-ea"/>
                <a:cs typeface="楷体" panose="02010609060101010101" charset="-122"/>
              </a:rPr>
              <a:t>强度</a:t>
            </a:r>
            <a:r>
              <a:rPr lang="zh-CN" altLang="zh-CN" sz="1400" dirty="0" smtClean="0">
                <a:solidFill>
                  <a:schemeClr val="accent6"/>
                </a:solidFill>
                <a:latin typeface="+mn-ea"/>
                <a:cs typeface="楷体" panose="02010609060101010101" charset="-122"/>
              </a:rPr>
              <a:t>要求，</a:t>
            </a:r>
            <a:r>
              <a:rPr lang="zh-CN" altLang="en-US" sz="1400" dirty="0" smtClean="0">
                <a:solidFill>
                  <a:schemeClr val="accent6"/>
                </a:solidFill>
                <a:latin typeface="+mn-ea"/>
                <a:cs typeface="楷体" panose="02010609060101010101" charset="-122"/>
              </a:rPr>
              <a:t>系统将</a:t>
            </a:r>
            <a:r>
              <a:rPr lang="zh-CN" altLang="zh-CN" sz="1400" dirty="0" smtClean="0">
                <a:solidFill>
                  <a:schemeClr val="accent6"/>
                </a:solidFill>
                <a:latin typeface="+mn-ea"/>
                <a:cs typeface="楷体" panose="02010609060101010101" charset="-122"/>
              </a:rPr>
              <a:t>提示并</a:t>
            </a:r>
            <a:r>
              <a:rPr lang="zh-CN" altLang="en-US" sz="1400" dirty="0" smtClean="0">
                <a:solidFill>
                  <a:schemeClr val="accent6"/>
                </a:solidFill>
                <a:latin typeface="+mn-ea"/>
                <a:cs typeface="楷体" panose="02010609060101010101" charset="-122"/>
              </a:rPr>
              <a:t>强制</a:t>
            </a:r>
            <a:r>
              <a:rPr lang="zh-CN" altLang="zh-CN" sz="1400" dirty="0" smtClean="0">
                <a:solidFill>
                  <a:schemeClr val="accent6"/>
                </a:solidFill>
                <a:latin typeface="+mn-ea"/>
                <a:cs typeface="楷体" panose="02010609060101010101" charset="-122"/>
              </a:rPr>
              <a:t>修改</a:t>
            </a:r>
            <a:r>
              <a:rPr lang="zh-CN" altLang="en-US" sz="1400" dirty="0" smtClean="0">
                <a:solidFill>
                  <a:schemeClr val="accent6"/>
                </a:solidFill>
                <a:latin typeface="+mn-ea"/>
                <a:cs typeface="楷体" panose="02010609060101010101" charset="-122"/>
              </a:rPr>
              <a:t>密码</a:t>
            </a:r>
            <a:r>
              <a:rPr lang="zh-CN" altLang="zh-CN" sz="1400" dirty="0" smtClean="0">
                <a:solidFill>
                  <a:schemeClr val="accent6"/>
                </a:solidFill>
                <a:latin typeface="+mn-ea"/>
                <a:cs typeface="楷体" panose="02010609060101010101" charset="-122"/>
              </a:rPr>
              <a:t>。</a:t>
            </a:r>
            <a:r>
              <a:rPr lang="zh-CN" altLang="zh-CN" sz="1400" dirty="0">
                <a:solidFill>
                  <a:schemeClr val="accent6"/>
                </a:solidFill>
                <a:latin typeface="+mn-ea"/>
                <a:cs typeface="楷体" panose="02010609060101010101" charset="-122"/>
              </a:rPr>
              <a:t>否则不允许进入系统</a:t>
            </a:r>
            <a:r>
              <a:rPr lang="zh-CN" altLang="zh-CN" sz="1400" dirty="0" smtClean="0">
                <a:solidFill>
                  <a:schemeClr val="accent6"/>
                </a:solidFill>
                <a:latin typeface="+mn-ea"/>
                <a:cs typeface="楷体" panose="02010609060101010101" charset="-122"/>
              </a:rPr>
              <a:t>主页。</a:t>
            </a:r>
            <a:endParaRPr lang="en-US" altLang="zh-CN" sz="1400" dirty="0">
              <a:solidFill>
                <a:schemeClr val="accent6"/>
              </a:solidFill>
              <a:latin typeface="+mn-ea"/>
              <a:cs typeface="楷体" panose="02010609060101010101" charset="-122"/>
            </a:endParaRPr>
          </a:p>
          <a:p>
            <a:pPr marL="285750" indent="-285750">
              <a:lnSpc>
                <a:spcPct val="150000"/>
              </a:lnSpc>
              <a:buFont typeface="Wingdings" panose="05000000000000000000" pitchFamily="2" charset="2"/>
              <a:buChar char="u"/>
            </a:pPr>
            <a:r>
              <a:rPr lang="zh-CN" altLang="en-US" sz="1400" dirty="0">
                <a:solidFill>
                  <a:schemeClr val="accent6"/>
                </a:solidFill>
                <a:latin typeface="+mn-ea"/>
                <a:cs typeface="楷体" panose="02010609060101010101" charset="-122"/>
              </a:rPr>
              <a:t>最短密码</a:t>
            </a:r>
            <a:r>
              <a:rPr lang="zh-CN" altLang="en-US" sz="1400" dirty="0" smtClean="0">
                <a:solidFill>
                  <a:schemeClr val="accent6"/>
                </a:solidFill>
                <a:latin typeface="+mn-ea"/>
                <a:cs typeface="楷体" panose="02010609060101010101" charset="-122"/>
              </a:rPr>
              <a:t>长度：</a:t>
            </a:r>
            <a:r>
              <a:rPr lang="zh-CN" altLang="zh-CN" sz="1400" dirty="0" smtClean="0">
                <a:solidFill>
                  <a:schemeClr val="accent6"/>
                </a:solidFill>
                <a:latin typeface="+mn-ea"/>
                <a:cs typeface="楷体" panose="02010609060101010101" charset="-122"/>
              </a:rPr>
              <a:t>填写</a:t>
            </a:r>
            <a:r>
              <a:rPr lang="zh-CN" altLang="zh-CN" sz="1400" dirty="0">
                <a:solidFill>
                  <a:schemeClr val="accent6"/>
                </a:solidFill>
                <a:latin typeface="+mn-ea"/>
                <a:cs typeface="楷体" panose="02010609060101010101" charset="-122"/>
              </a:rPr>
              <a:t>密码长度，默认密码最短长度为</a:t>
            </a:r>
            <a:r>
              <a:rPr lang="en-US" altLang="zh-CN" sz="1400" dirty="0">
                <a:solidFill>
                  <a:schemeClr val="accent6"/>
                </a:solidFill>
                <a:latin typeface="+mn-ea"/>
                <a:cs typeface="楷体" panose="02010609060101010101" charset="-122"/>
              </a:rPr>
              <a:t>8</a:t>
            </a:r>
          </a:p>
          <a:p>
            <a:pPr marL="285750" indent="-285750">
              <a:lnSpc>
                <a:spcPct val="150000"/>
              </a:lnSpc>
              <a:buFont typeface="Wingdings" panose="05000000000000000000" pitchFamily="2" charset="2"/>
              <a:buChar char="u"/>
            </a:pPr>
            <a:r>
              <a:rPr lang="zh-CN" altLang="zh-CN" sz="1400" dirty="0">
                <a:solidFill>
                  <a:schemeClr val="accent6"/>
                </a:solidFill>
                <a:latin typeface="+mn-ea"/>
                <a:cs typeface="楷体" panose="02010609060101010101" charset="-122"/>
              </a:rPr>
              <a:t>密码组成</a:t>
            </a:r>
            <a:r>
              <a:rPr lang="zh-CN" altLang="zh-CN" sz="1400" dirty="0" smtClean="0">
                <a:solidFill>
                  <a:schemeClr val="accent6"/>
                </a:solidFill>
                <a:latin typeface="+mn-ea"/>
                <a:cs typeface="楷体" panose="02010609060101010101" charset="-122"/>
              </a:rPr>
              <a:t>规则</a:t>
            </a:r>
            <a:r>
              <a:rPr lang="zh-CN" altLang="en-US" sz="1400" dirty="0" smtClean="0">
                <a:solidFill>
                  <a:schemeClr val="accent6"/>
                </a:solidFill>
                <a:latin typeface="+mn-ea"/>
                <a:cs typeface="楷体" panose="02010609060101010101" charset="-122"/>
              </a:rPr>
              <a:t>：</a:t>
            </a:r>
            <a:r>
              <a:rPr lang="zh-CN" altLang="zh-CN" sz="1400" dirty="0" smtClean="0">
                <a:solidFill>
                  <a:schemeClr val="accent6"/>
                </a:solidFill>
                <a:latin typeface="+mn-ea"/>
                <a:cs typeface="楷体" panose="02010609060101010101" charset="-122"/>
              </a:rPr>
              <a:t>同时</a:t>
            </a:r>
            <a:r>
              <a:rPr lang="zh-CN" altLang="zh-CN" sz="1400" dirty="0">
                <a:solidFill>
                  <a:schemeClr val="accent6"/>
                </a:solidFill>
                <a:latin typeface="+mn-ea"/>
                <a:cs typeface="楷体" panose="02010609060101010101" charset="-122"/>
              </a:rPr>
              <a:t>包含数字（</a:t>
            </a:r>
            <a:r>
              <a:rPr lang="en-US" altLang="zh-CN" sz="1400" dirty="0">
                <a:solidFill>
                  <a:schemeClr val="accent6"/>
                </a:solidFill>
                <a:latin typeface="+mn-ea"/>
                <a:cs typeface="楷体" panose="02010609060101010101" charset="-122"/>
              </a:rPr>
              <a:t>0-9</a:t>
            </a:r>
            <a:r>
              <a:rPr lang="zh-CN" altLang="zh-CN" sz="1400" dirty="0">
                <a:solidFill>
                  <a:schemeClr val="accent6"/>
                </a:solidFill>
                <a:latin typeface="+mn-ea"/>
                <a:cs typeface="楷体" panose="02010609060101010101" charset="-122"/>
              </a:rPr>
              <a:t>）、英文大写字母（</a:t>
            </a:r>
            <a:r>
              <a:rPr lang="en-US" altLang="zh-CN" sz="1400" dirty="0">
                <a:solidFill>
                  <a:schemeClr val="accent6"/>
                </a:solidFill>
                <a:latin typeface="+mn-ea"/>
                <a:cs typeface="楷体" panose="02010609060101010101" charset="-122"/>
              </a:rPr>
              <a:t>A-Z</a:t>
            </a:r>
            <a:r>
              <a:rPr lang="zh-CN" altLang="zh-CN" sz="1400" dirty="0">
                <a:solidFill>
                  <a:schemeClr val="accent6"/>
                </a:solidFill>
                <a:latin typeface="+mn-ea"/>
                <a:cs typeface="楷体" panose="02010609060101010101" charset="-122"/>
              </a:rPr>
              <a:t>）、英文小写字母（</a:t>
            </a:r>
            <a:r>
              <a:rPr lang="en-US" altLang="zh-CN" sz="1400" dirty="0">
                <a:solidFill>
                  <a:schemeClr val="accent6"/>
                </a:solidFill>
                <a:latin typeface="+mn-ea"/>
                <a:cs typeface="楷体" panose="02010609060101010101" charset="-122"/>
              </a:rPr>
              <a:t>a-z</a:t>
            </a:r>
            <a:r>
              <a:rPr lang="zh-CN" altLang="zh-CN" sz="1400" dirty="0" smtClean="0">
                <a:solidFill>
                  <a:schemeClr val="accent6"/>
                </a:solidFill>
                <a:latin typeface="+mn-ea"/>
                <a:cs typeface="楷体" panose="02010609060101010101" charset="-122"/>
              </a:rPr>
              <a:t>）</a:t>
            </a:r>
            <a:endParaRPr lang="zh-CN" altLang="zh-CN" sz="1400" dirty="0">
              <a:solidFill>
                <a:schemeClr val="accent6"/>
              </a:solidFill>
              <a:latin typeface="+mn-ea"/>
              <a:cs typeface="楷体" panose="02010609060101010101" charset="-122"/>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02359" y="2211710"/>
            <a:ext cx="2786064" cy="23400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3656" y="2211710"/>
            <a:ext cx="4684258" cy="23400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250">
        <p:cut/>
      </p:transition>
    </mc:Choice>
    <mc:Fallback xmlns="">
      <p:transition spd="slow">
        <p:cu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433070" y="246380"/>
            <a:ext cx="5345430" cy="3695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r>
              <a:rPr lang="zh-CN" altLang="en-US" sz="2600" b="1" dirty="0" smtClean="0">
                <a:solidFill>
                  <a:schemeClr val="accent1"/>
                </a:solidFill>
                <a:cs typeface="+mn-ea"/>
                <a:sym typeface="+mn-ea"/>
              </a:rPr>
              <a:t>（</a:t>
            </a:r>
            <a:r>
              <a:rPr lang="en-US" altLang="zh-CN" sz="2600" b="1" dirty="0" smtClean="0">
                <a:solidFill>
                  <a:schemeClr val="accent1"/>
                </a:solidFill>
                <a:cs typeface="+mn-ea"/>
                <a:sym typeface="+mn-ea"/>
              </a:rPr>
              <a:t>3</a:t>
            </a:r>
            <a:r>
              <a:rPr lang="zh-CN" altLang="en-US" sz="2600" b="1" dirty="0" smtClean="0">
                <a:solidFill>
                  <a:schemeClr val="accent1"/>
                </a:solidFill>
                <a:cs typeface="+mn-ea"/>
                <a:sym typeface="+mn-ea"/>
              </a:rPr>
              <a:t>）短信登录</a:t>
            </a:r>
            <a:endParaRPr lang="zh-CN" altLang="en-US" sz="2600" b="1" dirty="0">
              <a:solidFill>
                <a:schemeClr val="accent1"/>
              </a:solidFill>
              <a:cs typeface="+mn-ea"/>
              <a:sym typeface="+mn-ea"/>
            </a:endParaRPr>
          </a:p>
        </p:txBody>
      </p:sp>
      <p:sp>
        <p:nvSpPr>
          <p:cNvPr id="12" name="文本框 2"/>
          <p:cNvSpPr txBox="1"/>
          <p:nvPr/>
        </p:nvSpPr>
        <p:spPr>
          <a:xfrm>
            <a:off x="694054" y="668655"/>
            <a:ext cx="7694369" cy="377411"/>
          </a:xfrm>
          <a:prstGeom prst="rect">
            <a:avLst/>
          </a:prstGeom>
          <a:noFill/>
        </p:spPr>
        <p:txBody>
          <a:bodyPr wrap="square" rtlCol="0" anchor="t">
            <a:spAutoFit/>
          </a:bodyPr>
          <a:lstStyle/>
          <a:p>
            <a:pPr indent="360680">
              <a:lnSpc>
                <a:spcPct val="150000"/>
              </a:lnSpc>
            </a:pPr>
            <a:r>
              <a:rPr lang="zh-CN" altLang="en-US" sz="1400" dirty="0" smtClean="0">
                <a:solidFill>
                  <a:schemeClr val="accent6"/>
                </a:solidFill>
                <a:latin typeface="+mn-ea"/>
                <a:cs typeface="楷体" panose="02010609060101010101" charset="-122"/>
              </a:rPr>
              <a:t>增强用户使用体验和便捷性，增加短信登录功能。</a:t>
            </a:r>
            <a:endParaRPr lang="zh-CN" altLang="zh-CN" sz="1400" dirty="0" smtClean="0">
              <a:solidFill>
                <a:schemeClr val="accent6"/>
              </a:solidFill>
              <a:latin typeface="+mn-ea"/>
              <a:cs typeface="楷体" panose="02010609060101010101" charset="-122"/>
            </a:endParaRPr>
          </a:p>
        </p:txBody>
      </p:sp>
      <p:pic>
        <p:nvPicPr>
          <p:cNvPr id="2" name="图片 1"/>
          <p:cNvPicPr>
            <a:picLocks noChangeAspect="1"/>
          </p:cNvPicPr>
          <p:nvPr/>
        </p:nvPicPr>
        <p:blipFill>
          <a:blip r:embed="rId3"/>
          <a:stretch>
            <a:fillRect/>
          </a:stretch>
        </p:blipFill>
        <p:spPr>
          <a:xfrm>
            <a:off x="1259840" y="1322705"/>
            <a:ext cx="6562090" cy="3342005"/>
          </a:xfrm>
          <a:prstGeom prst="rect">
            <a:avLst/>
          </a:prstGeom>
          <a:ln>
            <a:noFill/>
          </a:ln>
          <a:effectLst>
            <a:outerShdw blurRad="292100" dist="139700" dir="2700000" algn="tl" rotWithShape="0">
              <a:srgbClr val="333333">
                <a:alpha val="65000"/>
              </a:srgbClr>
            </a:outerShdw>
          </a:effectLst>
        </p:spPr>
      </p:pic>
    </p:spTree>
  </p:cSld>
  <p:clrMapOvr>
    <a:masterClrMapping/>
  </p:clrMapOvr>
  <mc:AlternateContent xmlns:mc="http://schemas.openxmlformats.org/markup-compatibility/2006" xmlns:p14="http://schemas.microsoft.com/office/powerpoint/2010/main">
    <mc:Choice Requires="p14">
      <p:transition spd="slow" p14:dur="1250">
        <p:cut/>
      </p:transition>
    </mc:Choice>
    <mc:Fallback xmlns="">
      <p:transition spd="slow">
        <p:cut/>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自定义 614">
      <a:dk1>
        <a:srgbClr val="000000"/>
      </a:dk1>
      <a:lt1>
        <a:srgbClr val="FFFFFF"/>
      </a:lt1>
      <a:dk2>
        <a:srgbClr val="000000"/>
      </a:dk2>
      <a:lt2>
        <a:srgbClr val="FFFFFF"/>
      </a:lt2>
      <a:accent1>
        <a:srgbClr val="1F487C"/>
      </a:accent1>
      <a:accent2>
        <a:srgbClr val="1F487C"/>
      </a:accent2>
      <a:accent3>
        <a:srgbClr val="1F487C"/>
      </a:accent3>
      <a:accent4>
        <a:srgbClr val="1F487C"/>
      </a:accent4>
      <a:accent5>
        <a:srgbClr val="1F487C"/>
      </a:accent5>
      <a:accent6>
        <a:srgbClr val="1F487C"/>
      </a:accent6>
      <a:hlink>
        <a:srgbClr val="1F487C"/>
      </a:hlink>
      <a:folHlink>
        <a:srgbClr val="1F487C"/>
      </a:folHlink>
    </a:clrScheme>
    <a:fontScheme name="fid4ir5p">
      <a:majorFont>
        <a:latin typeface="Arial"/>
        <a:ea typeface="Microsoft YaHei"/>
        <a:cs typeface=""/>
      </a:majorFont>
      <a:minorFont>
        <a:latin typeface="Arial"/>
        <a:ea typeface="Microsoft YaHei"/>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2708</TotalTime>
  <Words>1010</Words>
  <Application>Microsoft Office PowerPoint</Application>
  <PresentationFormat>全屏显示(16:9)</PresentationFormat>
  <Paragraphs>114</Paragraphs>
  <Slides>25</Slides>
  <Notes>25</Notes>
  <HiddenSlides>0</HiddenSlides>
  <MMClips>0</MMClips>
  <ScaleCrop>false</ScaleCrop>
  <HeadingPairs>
    <vt:vector size="4" baseType="variant">
      <vt:variant>
        <vt:lpstr>主题</vt:lpstr>
      </vt:variant>
      <vt:variant>
        <vt:i4>1</vt:i4>
      </vt:variant>
      <vt:variant>
        <vt:lpstr>幻灯片标题</vt:lpstr>
      </vt:variant>
      <vt:variant>
        <vt:i4>25</vt:i4>
      </vt:variant>
    </vt:vector>
  </HeadingPairs>
  <TitlesOfParts>
    <vt:vector size="26"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ddd</dc:creator>
  <cp:lastModifiedBy>王超</cp:lastModifiedBy>
  <cp:revision>2898</cp:revision>
  <dcterms:created xsi:type="dcterms:W3CDTF">2020-12-04T10:41:25Z</dcterms:created>
  <dcterms:modified xsi:type="dcterms:W3CDTF">2021-01-11T09:29:28Z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2052-11.8.2.9831</vt:lpwstr>
  </property>
</Properties>
</file>